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</p:sldMasterIdLst>
  <p:notesMasterIdLst>
    <p:notesMasterId r:id="rId23"/>
  </p:notesMasterIdLst>
  <p:handoutMasterIdLst>
    <p:handoutMasterId r:id="rId24"/>
  </p:handoutMasterIdLst>
  <p:sldIdLst>
    <p:sldId id="281" r:id="rId3"/>
    <p:sldId id="310" r:id="rId4"/>
    <p:sldId id="311" r:id="rId5"/>
    <p:sldId id="287" r:id="rId6"/>
    <p:sldId id="313" r:id="rId7"/>
    <p:sldId id="321" r:id="rId8"/>
    <p:sldId id="291" r:id="rId9"/>
    <p:sldId id="319" r:id="rId10"/>
    <p:sldId id="314" r:id="rId11"/>
    <p:sldId id="320" r:id="rId12"/>
    <p:sldId id="317" r:id="rId13"/>
    <p:sldId id="292" r:id="rId14"/>
    <p:sldId id="325" r:id="rId15"/>
    <p:sldId id="322" r:id="rId16"/>
    <p:sldId id="295" r:id="rId17"/>
    <p:sldId id="296" r:id="rId18"/>
    <p:sldId id="305" r:id="rId19"/>
    <p:sldId id="323" r:id="rId20"/>
    <p:sldId id="318" r:id="rId21"/>
    <p:sldId id="324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1900"/>
    <a:srgbClr val="FECF41"/>
    <a:srgbClr val="0A7A37"/>
    <a:srgbClr val="CAFBC6"/>
    <a:srgbClr val="078C3E"/>
    <a:srgbClr val="8581B3"/>
    <a:srgbClr val="F49F98"/>
    <a:srgbClr val="D45C65"/>
    <a:srgbClr val="F8A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6" autoAdjust="0"/>
    <p:restoredTop sz="85175" autoAdjust="0"/>
  </p:normalViewPr>
  <p:slideViewPr>
    <p:cSldViewPr showGuides="1">
      <p:cViewPr>
        <p:scale>
          <a:sx n="115" d="100"/>
          <a:sy n="115" d="100"/>
        </p:scale>
        <p:origin x="624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" d="100"/>
        <a:sy n="3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05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C5E827F-AFFB-4521-937A-4A6CC48BEF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BD6053-A03A-44A9-A252-2AE4141F3C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AE3F3-D9BC-4026-9AA0-5E733025F96D}" type="datetimeFigureOut">
              <a:rPr lang="de-DE" smtClean="0"/>
              <a:t>06.12.24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DA3799-5E67-47F8-B416-6B830744DC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1DC965-793F-40A9-8DDB-C2597918B9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E5A8-732E-4637-BF68-72F2A90CC83F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45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A1EF9-338E-4566-BAB4-3E8ADC30C037}" type="datetimeFigureOut">
              <a:rPr lang="de-DE" smtClean="0"/>
              <a:t>06.12.24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D628D-FC62-4541-A05E-E95D41248AAB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44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903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353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17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853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491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247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126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538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673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21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876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40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173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1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62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2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D628D-FC62-4541-A05E-E95D41248AA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69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1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5087937" cy="490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8" name="Grafik 7" descr="Universität Bremen Logo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4043364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4043364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4043364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84655"/>
            <a:ext cx="4043364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087938" y="1952625"/>
            <a:ext cx="7104062" cy="490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3DA0664-74DA-496A-A215-87EE34D6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6000" y="2960688"/>
            <a:ext cx="1008063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FB1D8DA-EE61-4B45-A0BE-6F822FC03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155553" y="2960688"/>
            <a:ext cx="1008063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4141D52-3618-414B-A563-6A32A782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164763" y="2960688"/>
            <a:ext cx="1008063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F05146F-2425-441D-850A-4FDD7390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7" cy="595897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43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6096000" cy="490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6000" y="1952625"/>
            <a:ext cx="6096000" cy="490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4141D52-3618-414B-A563-6A32A782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156700" y="2960688"/>
            <a:ext cx="3035299" cy="3897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D1FFECA-CE3D-4183-B2EB-77B82BE43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2960688"/>
            <a:ext cx="1019177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408DBDF-1F31-4F92-BD2B-2F4676144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027239" y="2960688"/>
            <a:ext cx="1008062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68C62CA-75E6-4BD3-8CBF-B10BF2634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043363" y="2960688"/>
            <a:ext cx="1044575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16" name="Grafik 15" descr="Universität Bremen Logo">
            <a:extLst>
              <a:ext uri="{FF2B5EF4-FFF2-40B4-BE49-F238E27FC236}">
                <a16:creationId xmlns:a16="http://schemas.microsoft.com/office/drawing/2014/main" id="{14F7CFB9-B1D6-45F2-87B8-D65E8F4CF15B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659076-59FB-48F2-BC43-83D489BE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96000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3513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5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Universität Bremen Logo">
            <a:extLst>
              <a:ext uri="{FF2B5EF4-FFF2-40B4-BE49-F238E27FC236}">
                <a16:creationId xmlns:a16="http://schemas.microsoft.com/office/drawing/2014/main" id="{72B2DB94-68FD-436F-85E5-527459CBD954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2DC036-EE79-462A-B345-B4AB0DF3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1952625"/>
            <a:ext cx="12192002" cy="490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3DA0664-74DA-496A-A215-87EE34D6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043363" y="2960688"/>
            <a:ext cx="1044575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1952625"/>
            <a:ext cx="3028384" cy="490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2027239" cy="511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8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CFDE88C3-06B4-440E-95D0-050925E5D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5097461" y="1952625"/>
            <a:ext cx="7094538" cy="490537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92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5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Universität Bremen Logo">
            <a:extLst>
              <a:ext uri="{FF2B5EF4-FFF2-40B4-BE49-F238E27FC236}">
                <a16:creationId xmlns:a16="http://schemas.microsoft.com/office/drawing/2014/main" id="{72B2DB94-68FD-436F-85E5-527459CBD954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359A5A-BB0A-407F-B5A8-E33AA8E5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1952625"/>
            <a:ext cx="12192002" cy="49053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1952625"/>
            <a:ext cx="3028384" cy="490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2027239" cy="511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8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CFDE88C3-06B4-440E-95D0-050925E5D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5097461" y="1952625"/>
            <a:ext cx="7094538" cy="490537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656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5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Universität Bremen Logo">
            <a:extLst>
              <a:ext uri="{FF2B5EF4-FFF2-40B4-BE49-F238E27FC236}">
                <a16:creationId xmlns:a16="http://schemas.microsoft.com/office/drawing/2014/main" id="{72B2DB94-68FD-436F-85E5-527459CBD954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0BAA30-B477-41FA-8A80-40163AF5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1952625"/>
            <a:ext cx="12192002" cy="4905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1952625"/>
            <a:ext cx="3028384" cy="490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2027239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2027239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2027239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2027239" cy="511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8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CFDE88C3-06B4-440E-95D0-050925E5D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5097461" y="1952625"/>
            <a:ext cx="7094538" cy="490537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561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6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Universität Bremen Logo">
            <a:extLst>
              <a:ext uri="{FF2B5EF4-FFF2-40B4-BE49-F238E27FC236}">
                <a16:creationId xmlns:a16="http://schemas.microsoft.com/office/drawing/2014/main" id="{530156D1-77E1-4E7E-B7CE-7BA842FD8DE2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299FA8-EC53-473B-AD77-F12A14D6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12191999" cy="490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2027239" cy="4981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8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CFDE88C3-06B4-440E-95D0-050925E5D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3035299" y="1952625"/>
            <a:ext cx="9156699" cy="490537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0FA568C-805B-407C-9EE5-FB8CBB39E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6375123"/>
            <a:ext cx="2027239" cy="482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A078990-72C4-435D-8DE4-33CD5E1B6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027238" y="6375123"/>
            <a:ext cx="1001147" cy="482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</p:spTree>
    <p:extLst>
      <p:ext uri="{BB962C8B-B14F-4D97-AF65-F5344CB8AC3E}">
        <p14:creationId xmlns:p14="http://schemas.microsoft.com/office/powerpoint/2010/main" val="2602081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6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Universität Bremen Logo">
            <a:extLst>
              <a:ext uri="{FF2B5EF4-FFF2-40B4-BE49-F238E27FC236}">
                <a16:creationId xmlns:a16="http://schemas.microsoft.com/office/drawing/2014/main" id="{530156D1-77E1-4E7E-B7CE-7BA842FD8DE2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381E07-B583-4152-B73A-EDA54691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12191999" cy="490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2027239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2027239" cy="511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8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CFDE88C3-06B4-440E-95D0-050925E5D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3035299" y="1952625"/>
            <a:ext cx="9156699" cy="490537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300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6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Universität Bremen Logo">
            <a:extLst>
              <a:ext uri="{FF2B5EF4-FFF2-40B4-BE49-F238E27FC236}">
                <a16:creationId xmlns:a16="http://schemas.microsoft.com/office/drawing/2014/main" id="{530156D1-77E1-4E7E-B7CE-7BA842FD8DE2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45980E-85C8-416B-B2B6-18D60CB1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12191999" cy="4905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2027239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2027239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2027239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2027239" cy="5117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8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CFDE88C3-06B4-440E-95D0-050925E5DC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3035299" y="1952625"/>
            <a:ext cx="9156699" cy="490537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236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9035FAC-D761-F94E-80A8-FDA2F0BDF4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6769" y="-2732850"/>
            <a:ext cx="7056784" cy="1232369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570795" y="2348880"/>
            <a:ext cx="1523492" cy="44011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DBA84A-1C09-4417-8A28-693A4789E3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44423" y="413303"/>
            <a:ext cx="2313978" cy="819453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7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Universität Bremen</a:t>
            </a:r>
            <a:br>
              <a:rPr lang="de-DE" dirty="0"/>
            </a:br>
            <a:r>
              <a:rPr lang="de-DE" dirty="0"/>
              <a:t>Institut </a:t>
            </a:r>
            <a:br>
              <a:rPr lang="de-DE" dirty="0"/>
            </a:br>
            <a:r>
              <a:rPr lang="de-DE" dirty="0"/>
              <a:t>Name des Instituts</a:t>
            </a:r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944D7B0C-537D-4632-89BB-5134317D7F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44423" y="1317273"/>
            <a:ext cx="2313978" cy="699951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Fachbereich 00</a:t>
            </a:r>
            <a:br>
              <a:rPr lang="de-DE" dirty="0"/>
            </a:br>
            <a:r>
              <a:rPr lang="de-DE" dirty="0"/>
              <a:t>Name des Fachbereichs</a:t>
            </a:r>
            <a:br>
              <a:rPr lang="de-DE" dirty="0"/>
            </a:br>
            <a:r>
              <a:rPr lang="de-DE" dirty="0"/>
              <a:t>auch zweizeilig möglich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532063" y="202734"/>
            <a:ext cx="9143999" cy="1351104"/>
          </a:xfrm>
        </p:spPr>
        <p:txBody>
          <a:bodyPr anchor="t"/>
          <a:lstStyle>
            <a:lvl1pPr algn="l">
              <a:defRPr sz="4800" b="1" spc="14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027237" y="3849712"/>
            <a:ext cx="9145587" cy="1055663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41D381FE-4517-4C56-A7DE-19E7CE311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027238" y="5355020"/>
            <a:ext cx="5076825" cy="1055663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700"/>
            </a:lvl2pPr>
            <a:lvl3pPr>
              <a:lnSpc>
                <a:spcPct val="100000"/>
              </a:lnSpc>
              <a:defRPr sz="1700"/>
            </a:lvl3pPr>
            <a:lvl4pPr>
              <a:lnSpc>
                <a:spcPct val="100000"/>
              </a:lnSpc>
              <a:defRPr sz="1700"/>
            </a:lvl4pPr>
            <a:lvl5pPr>
              <a:lnSpc>
                <a:spcPct val="100000"/>
              </a:lnSpc>
              <a:defRPr sz="17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570797" y="2852676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570797" y="3825813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570797" y="4797363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570797" y="5768913"/>
            <a:ext cx="1019175" cy="511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E21CB02-D9C6-4FAF-A21F-7A8AE11A4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570797" y="6267111"/>
            <a:ext cx="1019175" cy="482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807AC72-7C0F-482B-A3FD-7609DF861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551622" y="6267111"/>
            <a:ext cx="503745" cy="482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</p:spTree>
    <p:extLst>
      <p:ext uri="{BB962C8B-B14F-4D97-AF65-F5344CB8AC3E}">
        <p14:creationId xmlns:p14="http://schemas.microsoft.com/office/powerpoint/2010/main" val="3305718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2456892"/>
            <a:ext cx="1523492" cy="44011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22" name="Grafik 21" descr="Universität Bremen Logo">
            <a:extLst>
              <a:ext uri="{FF2B5EF4-FFF2-40B4-BE49-F238E27FC236}">
                <a16:creationId xmlns:a16="http://schemas.microsoft.com/office/drawing/2014/main" id="{74606240-60D4-4B3E-82C2-370D55879F63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51BE191D-BA69-45CE-B3CA-2D7E2DAA0A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44423" y="413303"/>
            <a:ext cx="2313978" cy="819453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700"/>
            </a:lvl1pPr>
          </a:lstStyle>
          <a:p>
            <a:pPr lvl="0"/>
            <a:r>
              <a:rPr lang="de-DE" dirty="0"/>
              <a:t>Universität Bremen</a:t>
            </a:r>
            <a:br>
              <a:rPr lang="de-DE" dirty="0"/>
            </a:br>
            <a:r>
              <a:rPr lang="de-DE" dirty="0"/>
              <a:t>Institut </a:t>
            </a:r>
            <a:br>
              <a:rPr lang="de-DE" dirty="0"/>
            </a:br>
            <a:r>
              <a:rPr lang="de-DE" dirty="0"/>
              <a:t>Name des Instituts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E7493CB-B34A-4D25-8DA7-01E33962A4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44423" y="1317273"/>
            <a:ext cx="2313978" cy="699951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/>
            </a:lvl1pPr>
          </a:lstStyle>
          <a:p>
            <a:pPr lvl="0"/>
            <a:r>
              <a:rPr lang="de-DE" dirty="0"/>
              <a:t>Fachbereich 00</a:t>
            </a:r>
            <a:br>
              <a:rPr lang="de-DE" dirty="0"/>
            </a:br>
            <a:r>
              <a:rPr lang="de-DE" dirty="0"/>
              <a:t>Name des Fachbereichs</a:t>
            </a:r>
            <a:br>
              <a:rPr lang="de-DE" dirty="0"/>
            </a:br>
            <a:r>
              <a:rPr lang="de-DE" dirty="0"/>
              <a:t>auch zweizeilig möglich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027237" y="2365928"/>
            <a:ext cx="9143999" cy="1351104"/>
          </a:xfrm>
        </p:spPr>
        <p:txBody>
          <a:bodyPr anchor="t"/>
          <a:lstStyle>
            <a:lvl1pPr algn="l">
              <a:defRPr sz="4800" spc="14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027237" y="3849712"/>
            <a:ext cx="9145587" cy="1055663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41D381FE-4517-4C56-A7DE-19E7CE311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027238" y="5355020"/>
            <a:ext cx="5076825" cy="1055663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/>
            </a:lvl1pPr>
            <a:lvl2pPr>
              <a:lnSpc>
                <a:spcPct val="100000"/>
              </a:lnSpc>
              <a:defRPr sz="1700"/>
            </a:lvl2pPr>
            <a:lvl3pPr>
              <a:lnSpc>
                <a:spcPct val="100000"/>
              </a:lnSpc>
              <a:defRPr sz="1700"/>
            </a:lvl3pPr>
            <a:lvl4pPr>
              <a:lnSpc>
                <a:spcPct val="100000"/>
              </a:lnSpc>
              <a:defRPr sz="1700"/>
            </a:lvl4pPr>
            <a:lvl5pPr>
              <a:lnSpc>
                <a:spcPct val="100000"/>
              </a:lnSpc>
              <a:defRPr sz="17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1019175" cy="511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9" name="Eckige Klammer rechts 28">
            <a:extLst>
              <a:ext uri="{FF2B5EF4-FFF2-40B4-BE49-F238E27FC236}">
                <a16:creationId xmlns:a16="http://schemas.microsoft.com/office/drawing/2014/main" id="{7B79195D-A05E-4DEC-9BC6-6B4C8E00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 rot="5400000">
            <a:off x="9674565" y="4876403"/>
            <a:ext cx="189310" cy="4390863"/>
          </a:xfrm>
          <a:prstGeom prst="rightBracket">
            <a:avLst>
              <a:gd name="adj" fmla="val 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BF008EA-A215-4D23-A3F1-26DE0C8E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572164" y="6957392"/>
            <a:ext cx="4390863" cy="189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ts val="1200"/>
              </a:lnSpc>
            </a:pPr>
            <a:r>
              <a:rPr lang="de-DE" sz="900" b="0" spc="20" baseline="0" dirty="0">
                <a:solidFill>
                  <a:schemeClr val="bg1">
                    <a:lumMod val="50000"/>
                  </a:schemeClr>
                </a:solidFill>
              </a:rPr>
              <a:t>Eingabe im Titelmaster (Ansicht &gt; Folienmaster)</a:t>
            </a:r>
          </a:p>
        </p:txBody>
      </p:sp>
    </p:spTree>
    <p:extLst>
      <p:ext uri="{BB962C8B-B14F-4D97-AF65-F5344CB8AC3E}">
        <p14:creationId xmlns:p14="http://schemas.microsoft.com/office/powerpoint/2010/main" val="3765040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1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2456892"/>
            <a:ext cx="1523492" cy="4401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027237" y="2373548"/>
            <a:ext cx="9143999" cy="1055663"/>
          </a:xfrm>
        </p:spPr>
        <p:txBody>
          <a:bodyPr anchor="t"/>
          <a:lstStyle>
            <a:lvl1pPr algn="l">
              <a:defRPr sz="3600" spc="11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027237" y="3652644"/>
            <a:ext cx="9145587" cy="1055663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1019175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1019175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1019175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1019175" cy="511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</p:spTree>
    <p:extLst>
      <p:ext uri="{BB962C8B-B14F-4D97-AF65-F5344CB8AC3E}">
        <p14:creationId xmlns:p14="http://schemas.microsoft.com/office/powerpoint/2010/main" val="357365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1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5087937" cy="490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8" name="Grafik 7" descr="Universität Bremen Logo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4043364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4043364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4043364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84655"/>
            <a:ext cx="4043364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087938" y="1952625"/>
            <a:ext cx="7104062" cy="4905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3DA0664-74DA-496A-A215-87EE34D6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6000" y="2960688"/>
            <a:ext cx="1008063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FB1D8DA-EE61-4B45-A0BE-6F822FC03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155553" y="2960688"/>
            <a:ext cx="1008063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4141D52-3618-414B-A563-6A32A782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164763" y="2960688"/>
            <a:ext cx="1008063" cy="3897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D7F9D9-8D3D-4A09-8A9A-B835470B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9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6302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1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68508" y="2456892"/>
            <a:ext cx="1523492" cy="4401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023418" y="2373548"/>
            <a:ext cx="9143999" cy="1055663"/>
          </a:xfrm>
        </p:spPr>
        <p:txBody>
          <a:bodyPr anchor="t"/>
          <a:lstStyle>
            <a:lvl1pPr algn="l">
              <a:defRPr sz="3600" spc="11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023418" y="3652644"/>
            <a:ext cx="9145587" cy="1055663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2825" y="2960688"/>
            <a:ext cx="1019175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2825" y="3933825"/>
            <a:ext cx="1019175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2825" y="4905375"/>
            <a:ext cx="1019175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2825" y="5876925"/>
            <a:ext cx="1019175" cy="5117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</p:spTree>
    <p:extLst>
      <p:ext uri="{BB962C8B-B14F-4D97-AF65-F5344CB8AC3E}">
        <p14:creationId xmlns:p14="http://schemas.microsoft.com/office/powerpoint/2010/main" val="979157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2456892"/>
            <a:ext cx="1523492" cy="44011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027237" y="2373548"/>
            <a:ext cx="9143999" cy="1055663"/>
          </a:xfrm>
        </p:spPr>
        <p:txBody>
          <a:bodyPr anchor="t"/>
          <a:lstStyle>
            <a:lvl1pPr algn="l">
              <a:defRPr sz="3600" spc="11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027237" y="3652644"/>
            <a:ext cx="9145587" cy="1055663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1019175" cy="511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E21CB02-D9C6-4FAF-A21F-7A8AE11A4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6375123"/>
            <a:ext cx="1019175" cy="482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807AC72-7C0F-482B-A3FD-7609DF861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19174" y="6375123"/>
            <a:ext cx="503745" cy="482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DE9572-8E5E-4AD2-A045-DE4EF26645BB}"/>
              </a:ext>
            </a:extLst>
          </p:cNvPr>
          <p:cNvSpPr/>
          <p:nvPr userDrawn="1"/>
        </p:nvSpPr>
        <p:spPr bwMode="gray">
          <a:xfrm>
            <a:off x="8148228" y="280777"/>
            <a:ext cx="1541513" cy="447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ts val="1200"/>
              </a:lnSpc>
            </a:pPr>
            <a:r>
              <a:rPr lang="de-DE" sz="900" b="1" spc="20" baseline="0" dirty="0">
                <a:solidFill>
                  <a:schemeClr val="tx1"/>
                </a:solidFill>
              </a:rPr>
              <a:t>Titel der Präsentation,</a:t>
            </a:r>
          </a:p>
          <a:p>
            <a:pPr algn="l">
              <a:lnSpc>
                <a:spcPts val="1200"/>
              </a:lnSpc>
            </a:pPr>
            <a:r>
              <a:rPr lang="de-DE" sz="900" b="1" spc="20" baseline="0" dirty="0">
                <a:solidFill>
                  <a:schemeClr val="tx1"/>
                </a:solidFill>
              </a:rPr>
              <a:t>auch zweizeilig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8D53BEF-CD74-4AC4-86FD-B47180013FFA}"/>
              </a:ext>
            </a:extLst>
          </p:cNvPr>
          <p:cNvSpPr/>
          <p:nvPr userDrawn="1"/>
        </p:nvSpPr>
        <p:spPr bwMode="gray">
          <a:xfrm>
            <a:off x="9888710" y="280777"/>
            <a:ext cx="1853160" cy="447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ts val="1200"/>
              </a:lnSpc>
            </a:pPr>
            <a:r>
              <a:rPr lang="de-DE" sz="900" b="0" spc="20" baseline="0" dirty="0">
                <a:solidFill>
                  <a:schemeClr val="tx1"/>
                </a:solidFill>
              </a:rPr>
              <a:t>Prof. Dr. Vorname Nachname</a:t>
            </a:r>
          </a:p>
          <a:p>
            <a:pPr algn="l">
              <a:lnSpc>
                <a:spcPts val="1200"/>
              </a:lnSpc>
            </a:pPr>
            <a:r>
              <a:rPr lang="de-DE" sz="900" b="0" spc="20" baseline="0" dirty="0">
                <a:solidFill>
                  <a:schemeClr val="tx1"/>
                </a:solidFill>
              </a:rPr>
              <a:t>Bremen 1.1.2021</a:t>
            </a:r>
          </a:p>
        </p:txBody>
      </p:sp>
      <p:pic>
        <p:nvPicPr>
          <p:cNvPr id="13" name="Grafik 12" descr="Universität Bremen Logo">
            <a:extLst>
              <a:ext uri="{FF2B5EF4-FFF2-40B4-BE49-F238E27FC236}">
                <a16:creationId xmlns:a16="http://schemas.microsoft.com/office/drawing/2014/main" id="{5E281277-D79B-4279-8BB1-3B4FA19DD0A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289509"/>
            <a:ext cx="1324159" cy="476631"/>
          </a:xfrm>
          <a:prstGeom prst="rect">
            <a:avLst/>
          </a:prstGeom>
        </p:spPr>
      </p:pic>
      <p:sp>
        <p:nvSpPr>
          <p:cNvPr id="14" name="Eckige Klammer rechts 13">
            <a:extLst>
              <a:ext uri="{FF2B5EF4-FFF2-40B4-BE49-F238E27FC236}">
                <a16:creationId xmlns:a16="http://schemas.microsoft.com/office/drawing/2014/main" id="{BAB5BA0A-E485-4346-B973-2FD5FD95047E}"/>
              </a:ext>
            </a:extLst>
          </p:cNvPr>
          <p:cNvSpPr/>
          <p:nvPr userDrawn="1"/>
        </p:nvSpPr>
        <p:spPr bwMode="gray">
          <a:xfrm rot="16200000">
            <a:off x="9962802" y="-2091952"/>
            <a:ext cx="189310" cy="3814390"/>
          </a:xfrm>
          <a:prstGeom prst="rightBracket">
            <a:avLst>
              <a:gd name="adj" fmla="val 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59F012B-F492-42B7-AF35-6F2768EF629D}"/>
              </a:ext>
            </a:extLst>
          </p:cNvPr>
          <p:cNvSpPr/>
          <p:nvPr userDrawn="1"/>
        </p:nvSpPr>
        <p:spPr bwMode="gray">
          <a:xfrm>
            <a:off x="8148638" y="-216694"/>
            <a:ext cx="3814390" cy="189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ts val="1200"/>
              </a:lnSpc>
            </a:pPr>
            <a:r>
              <a:rPr lang="de-DE" sz="900" b="0" spc="20" baseline="0" dirty="0">
                <a:solidFill>
                  <a:schemeClr val="bg1">
                    <a:lumMod val="50000"/>
                  </a:schemeClr>
                </a:solidFill>
              </a:rPr>
              <a:t>Eingabe im Folienmaster (Ansicht &gt; Folienmaster)</a:t>
            </a:r>
          </a:p>
        </p:txBody>
      </p:sp>
    </p:spTree>
    <p:extLst>
      <p:ext uri="{BB962C8B-B14F-4D97-AF65-F5344CB8AC3E}">
        <p14:creationId xmlns:p14="http://schemas.microsoft.com/office/powerpoint/2010/main" val="492752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2456892"/>
            <a:ext cx="1523492" cy="44011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644172" y="2373548"/>
            <a:ext cx="3527064" cy="2171576"/>
          </a:xfrm>
        </p:spPr>
        <p:txBody>
          <a:bodyPr anchor="t"/>
          <a:lstStyle>
            <a:lvl1pPr algn="l">
              <a:defRPr sz="3600" spc="11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45147" y="4615774"/>
            <a:ext cx="3527677" cy="1268881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1019175" cy="511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E21CB02-D9C6-4FAF-A21F-7A8AE11A4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6375123"/>
            <a:ext cx="1019175" cy="482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807AC72-7C0F-482B-A3FD-7609DF861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19174" y="6375123"/>
            <a:ext cx="503745" cy="482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2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A615BE17-964A-477F-9A04-70EE1C2C25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522919" y="2456892"/>
            <a:ext cx="5581144" cy="440110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2785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69081" y="2456892"/>
            <a:ext cx="1523492" cy="44011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019175" y="2378900"/>
            <a:ext cx="3527064" cy="2171576"/>
          </a:xfrm>
        </p:spPr>
        <p:txBody>
          <a:bodyPr anchor="t"/>
          <a:lstStyle>
            <a:lvl1pPr algn="l">
              <a:defRPr sz="3600" spc="11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020150" y="4621126"/>
            <a:ext cx="3527677" cy="1268881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2960688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3933825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4905375"/>
            <a:ext cx="1019175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5876925"/>
            <a:ext cx="1019175" cy="5117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E21CB02-D9C6-4FAF-A21F-7A8AE11A4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6375123"/>
            <a:ext cx="1019175" cy="482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807AC72-7C0F-482B-A3FD-7609DF861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69081" y="6375123"/>
            <a:ext cx="503745" cy="482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2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A615BE17-964A-477F-9A04-70EE1C2C25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5087937" y="2456892"/>
            <a:ext cx="5578982" cy="440110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51990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2456892"/>
            <a:ext cx="1523492" cy="4401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644172" y="2373548"/>
            <a:ext cx="3527064" cy="2171576"/>
          </a:xfrm>
        </p:spPr>
        <p:txBody>
          <a:bodyPr anchor="t"/>
          <a:lstStyle>
            <a:lvl1pPr algn="l">
              <a:defRPr sz="3600" spc="11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45147" y="4615774"/>
            <a:ext cx="3527677" cy="1268881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1019175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1019175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1019175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1019175" cy="5117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2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A615BE17-964A-477F-9A04-70EE1C2C25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522919" y="2456892"/>
            <a:ext cx="5581144" cy="440110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1675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69081" y="2456892"/>
            <a:ext cx="1523492" cy="4401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019175" y="2378900"/>
            <a:ext cx="3527064" cy="2171576"/>
          </a:xfrm>
        </p:spPr>
        <p:txBody>
          <a:bodyPr anchor="t"/>
          <a:lstStyle>
            <a:lvl1pPr algn="l">
              <a:defRPr sz="3600" spc="11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020150" y="4621126"/>
            <a:ext cx="3527677" cy="1268881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2960688"/>
            <a:ext cx="1019175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3933825"/>
            <a:ext cx="1019175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4905375"/>
            <a:ext cx="1019175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5876925"/>
            <a:ext cx="1019175" cy="5117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2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A615BE17-964A-477F-9A04-70EE1C2C25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5087937" y="2456892"/>
            <a:ext cx="5578982" cy="440110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255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2456892"/>
            <a:ext cx="1523492" cy="4401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644172" y="2373548"/>
            <a:ext cx="3527064" cy="2171576"/>
          </a:xfrm>
        </p:spPr>
        <p:txBody>
          <a:bodyPr anchor="t"/>
          <a:lstStyle>
            <a:lvl1pPr algn="l">
              <a:defRPr sz="3600" spc="11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45147" y="4615774"/>
            <a:ext cx="3527677" cy="1268881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1019175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1019175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1019175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76925"/>
            <a:ext cx="1019175" cy="511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2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A615BE17-964A-477F-9A04-70EE1C2C25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522919" y="2456892"/>
            <a:ext cx="5581144" cy="440110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291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69081" y="2456892"/>
            <a:ext cx="1523492" cy="4401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5FD6B9-D8D0-444F-B0F1-22A35C6DE97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019175" y="2378900"/>
            <a:ext cx="3527064" cy="2171576"/>
          </a:xfrm>
        </p:spPr>
        <p:txBody>
          <a:bodyPr anchor="t"/>
          <a:lstStyle>
            <a:lvl1pPr algn="l">
              <a:defRPr sz="3600" spc="11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0788EE-D25E-475C-AA59-F30663DF7F6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020150" y="4621126"/>
            <a:ext cx="3527677" cy="1268881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2960688"/>
            <a:ext cx="1019175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3933825"/>
            <a:ext cx="1019175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4905375"/>
            <a:ext cx="1019175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173398" y="5876925"/>
            <a:ext cx="1019175" cy="5117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2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A615BE17-964A-477F-9A04-70EE1C2C25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5087937" y="2456892"/>
            <a:ext cx="5578982" cy="440110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05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06C738-4815-43AC-96CD-8F8802538EAB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479376" y="1052737"/>
            <a:ext cx="10861884" cy="5479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90D37F-409F-490E-B090-1C6D62CEE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41260" y="6481720"/>
            <a:ext cx="443372" cy="18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>
              <a:lnSpc>
                <a:spcPts val="1200"/>
              </a:lnSpc>
            </a:pPr>
            <a:fld id="{AA1AFE9F-4FFA-40F3-946C-5B485D02F4ED}" type="slidenum">
              <a:rPr lang="de-DE" sz="900" b="0" spc="20" baseline="0" smtClean="0">
                <a:solidFill>
                  <a:schemeClr val="tx1"/>
                </a:solidFill>
              </a:rPr>
              <a:pPr algn="r">
                <a:lnSpc>
                  <a:spcPts val="1200"/>
                </a:lnSpc>
              </a:pPr>
              <a:t>‹N›</a:t>
            </a:fld>
            <a:endParaRPr lang="de-DE" sz="900" b="0" spc="20" baseline="0" dirty="0">
              <a:solidFill>
                <a:schemeClr val="tx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090561-157D-6A4F-97DE-DBCDE6E1C0D2}"/>
              </a:ext>
            </a:extLst>
          </p:cNvPr>
          <p:cNvSpPr txBox="1"/>
          <p:nvPr userDrawn="1"/>
        </p:nvSpPr>
        <p:spPr>
          <a:xfrm>
            <a:off x="2984938" y="3258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 err="1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36D77D3-DE69-E741-B294-6204DDB4C8D5}"/>
              </a:ext>
            </a:extLst>
          </p:cNvPr>
          <p:cNvSpPr/>
          <p:nvPr userDrawn="1"/>
        </p:nvSpPr>
        <p:spPr>
          <a:xfrm>
            <a:off x="2984938" y="168831"/>
            <a:ext cx="1238854" cy="526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3489A2B-9553-7F47-BDDB-9764F1C311CB}"/>
              </a:ext>
            </a:extLst>
          </p:cNvPr>
          <p:cNvSpPr/>
          <p:nvPr userDrawn="1"/>
        </p:nvSpPr>
        <p:spPr>
          <a:xfrm>
            <a:off x="4247018" y="148226"/>
            <a:ext cx="1238854" cy="526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34AA390-8DFB-3D44-81B9-94C361A8A4C9}"/>
              </a:ext>
            </a:extLst>
          </p:cNvPr>
          <p:cNvSpPr/>
          <p:nvPr userDrawn="1"/>
        </p:nvSpPr>
        <p:spPr>
          <a:xfrm>
            <a:off x="322618" y="205348"/>
            <a:ext cx="11462013" cy="590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CA4C083-5ECC-164F-848C-67378DFEB223}"/>
              </a:ext>
            </a:extLst>
          </p:cNvPr>
          <p:cNvSpPr/>
          <p:nvPr userDrawn="1"/>
        </p:nvSpPr>
        <p:spPr>
          <a:xfrm>
            <a:off x="5443721" y="168831"/>
            <a:ext cx="264013" cy="26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47078D-DB01-4ECB-8353-499E4EFB1B3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376" y="241865"/>
            <a:ext cx="10861884" cy="590478"/>
          </a:xfrm>
        </p:spPr>
        <p:txBody>
          <a:bodyPr/>
          <a:lstStyle>
            <a:lvl1pPr>
              <a:defRPr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0088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7078D-DB01-4ECB-8353-499E4EFB1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19175" y="1695285"/>
            <a:ext cx="5620500" cy="59047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B882475-F824-43AF-B19C-3578C663B6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027265" y="2263728"/>
            <a:ext cx="5612410" cy="4925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spc="40" baseline="0"/>
            </a:lvl1pPr>
          </a:lstStyle>
          <a:p>
            <a:pPr lvl="0"/>
            <a:r>
              <a:rPr lang="de-DE" dirty="0"/>
              <a:t>Unterüberschrift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06C738-4815-43AC-96CD-8F8802538EAB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1019175" y="2913286"/>
            <a:ext cx="5616886" cy="296364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F8D408A5-45DB-43F7-A63B-AEF19C2970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104064" y="1773312"/>
            <a:ext cx="5087936" cy="410361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63D1E-F908-4B57-AC16-E0DAAFD46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41260" y="6481720"/>
            <a:ext cx="443372" cy="18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>
              <a:lnSpc>
                <a:spcPts val="1200"/>
              </a:lnSpc>
            </a:pPr>
            <a:fld id="{AA1AFE9F-4FFA-40F3-946C-5B485D02F4ED}" type="slidenum">
              <a:rPr lang="de-DE" sz="900" b="0" spc="20" baseline="0" smtClean="0">
                <a:solidFill>
                  <a:schemeClr val="tx1"/>
                </a:solidFill>
              </a:rPr>
              <a:pPr algn="r">
                <a:lnSpc>
                  <a:spcPts val="1200"/>
                </a:lnSpc>
              </a:pPr>
              <a:t>‹N›</a:t>
            </a:fld>
            <a:endParaRPr lang="de-DE" sz="900" b="0" spc="2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1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5087937" cy="4905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8" name="Grafik 7" descr="Universität Bremen Logo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4043364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4043364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4043364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84655"/>
            <a:ext cx="4043364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087938" y="1952625"/>
            <a:ext cx="7104062" cy="4905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3DA0664-74DA-496A-A215-87EE34D6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6000" y="2960688"/>
            <a:ext cx="1008063" cy="38973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FB1D8DA-EE61-4B45-A0BE-6F822FC03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155553" y="2960688"/>
            <a:ext cx="1008063" cy="38973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4141D52-3618-414B-A563-6A32A782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164763" y="2960688"/>
            <a:ext cx="1008063" cy="38973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875C00-55A8-42EF-BE92-EB66ADCB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33366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7078D-DB01-4ECB-8353-499E4EFB1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591944" y="1695285"/>
            <a:ext cx="5584523" cy="59047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B882475-F824-43AF-B19C-3578C663B6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600034" y="2263728"/>
            <a:ext cx="5576434" cy="4925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spc="40" baseline="0"/>
            </a:lvl1pPr>
          </a:lstStyle>
          <a:p>
            <a:pPr lvl="0"/>
            <a:r>
              <a:rPr lang="de-DE" dirty="0"/>
              <a:t>Unterüberschrift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06C738-4815-43AC-96CD-8F8802538EAB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5591944" y="2913286"/>
            <a:ext cx="5580881" cy="296364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0962739-88FB-4C0F-A094-042A31EE8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41260" y="6481720"/>
            <a:ext cx="443372" cy="18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>
              <a:lnSpc>
                <a:spcPts val="1200"/>
              </a:lnSpc>
            </a:pPr>
            <a:fld id="{AA1AFE9F-4FFA-40F3-946C-5B485D02F4ED}" type="slidenum">
              <a:rPr lang="de-DE" sz="900" b="0" spc="20" baseline="0" smtClean="0">
                <a:solidFill>
                  <a:schemeClr val="tx1"/>
                </a:solidFill>
              </a:rPr>
              <a:pPr algn="r">
                <a:lnSpc>
                  <a:spcPts val="1200"/>
                </a:lnSpc>
              </a:pPr>
              <a:t>‹N›</a:t>
            </a:fld>
            <a:endParaRPr lang="de-DE" sz="900" b="0" spc="20" baseline="0" dirty="0">
              <a:solidFill>
                <a:schemeClr val="tx1"/>
              </a:solidFill>
            </a:endParaRPr>
          </a:p>
        </p:txBody>
      </p:sp>
      <p:sp>
        <p:nvSpPr>
          <p:cNvPr id="6" name="Bildplatzhalter 5" descr="Bild / Grafik / Tabelle: Hier müsste der Alternativtext ergänzt werden.">
            <a:extLst>
              <a:ext uri="{FF2B5EF4-FFF2-40B4-BE49-F238E27FC236}">
                <a16:creationId xmlns:a16="http://schemas.microsoft.com/office/drawing/2014/main" id="{F8D408A5-45DB-43F7-A63B-AEF19C2970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773312"/>
            <a:ext cx="5087938" cy="410361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5747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600F8-8932-4173-99E6-EF778A214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C03325-A8A9-49C7-A8EE-88E6668CB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027238" y="2384883"/>
            <a:ext cx="9145587" cy="3492041"/>
          </a:xfrm>
        </p:spPr>
        <p:txBody>
          <a:bodyPr/>
          <a:lstStyle>
            <a:lvl1pPr marL="358775" indent="-358775">
              <a:spcAft>
                <a:spcPts val="600"/>
              </a:spcAft>
              <a:defRPr sz="2400" b="1">
                <a:solidFill>
                  <a:schemeClr val="accent2"/>
                </a:solidFill>
              </a:defRPr>
            </a:lvl1pPr>
            <a:lvl2pPr marL="269875" indent="-269875">
              <a:spcAft>
                <a:spcPts val="600"/>
              </a:spcAft>
              <a:buFont typeface="Wingdings 3" panose="05040102010807070707" pitchFamily="18" charset="2"/>
              <a:buChar char="Ò"/>
              <a:defRPr/>
            </a:lvl2pPr>
            <a:lvl3pPr marL="804863" indent="-271463">
              <a:spcAft>
                <a:spcPts val="600"/>
              </a:spcAft>
              <a:defRPr/>
            </a:lvl3pPr>
            <a:lvl4pPr marL="1346200" indent="-268288">
              <a:spcAft>
                <a:spcPts val="600"/>
              </a:spcAft>
              <a:defRPr/>
            </a:lvl4pPr>
            <a:lvl5pPr marL="1879600" indent="-266700">
              <a:spcAft>
                <a:spcPts val="600"/>
              </a:spcAft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6FB52F-9308-41D2-9BCC-1505F02FA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41260" y="6481720"/>
            <a:ext cx="443372" cy="18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>
              <a:lnSpc>
                <a:spcPts val="1200"/>
              </a:lnSpc>
            </a:pPr>
            <a:fld id="{AA1AFE9F-4FFA-40F3-946C-5B485D02F4ED}" type="slidenum">
              <a:rPr lang="de-DE" sz="900" b="0" spc="20" baseline="0" smtClean="0">
                <a:solidFill>
                  <a:schemeClr val="tx1"/>
                </a:solidFill>
              </a:rPr>
              <a:pPr algn="r">
                <a:lnSpc>
                  <a:spcPts val="1200"/>
                </a:lnSpc>
              </a:pPr>
              <a:t>‹N›</a:t>
            </a:fld>
            <a:endParaRPr lang="de-DE" sz="900" b="0" spc="2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87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600F8-8932-4173-99E6-EF778A214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4C841B-1949-4702-96AE-740240434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41260" y="6481720"/>
            <a:ext cx="443372" cy="18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>
              <a:lnSpc>
                <a:spcPts val="1200"/>
              </a:lnSpc>
            </a:pPr>
            <a:fld id="{AA1AFE9F-4FFA-40F3-946C-5B485D02F4ED}" type="slidenum">
              <a:rPr lang="de-DE" sz="900" b="0" spc="20" baseline="0" smtClean="0">
                <a:solidFill>
                  <a:schemeClr val="tx1"/>
                </a:solidFill>
              </a:rPr>
              <a:pPr algn="r">
                <a:lnSpc>
                  <a:spcPts val="1200"/>
                </a:lnSpc>
              </a:pPr>
              <a:t>‹N›</a:t>
            </a:fld>
            <a:endParaRPr lang="de-DE" sz="900" b="0" spc="2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83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6519215-6F82-42BF-B5FD-D1CBD9A3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41260" y="6481720"/>
            <a:ext cx="443372" cy="18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>
              <a:lnSpc>
                <a:spcPts val="1200"/>
              </a:lnSpc>
            </a:pPr>
            <a:fld id="{AA1AFE9F-4FFA-40F3-946C-5B485D02F4ED}" type="slidenum">
              <a:rPr lang="de-DE" sz="900" b="0" spc="20" baseline="0" smtClean="0">
                <a:solidFill>
                  <a:schemeClr val="tx1"/>
                </a:solidFill>
              </a:rPr>
              <a:pPr algn="r">
                <a:lnSpc>
                  <a:spcPts val="1200"/>
                </a:lnSpc>
              </a:pPr>
              <a:t>‹N›</a:t>
            </a:fld>
            <a:endParaRPr lang="de-DE" sz="900" b="0" spc="2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049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600F8-8932-4173-99E6-EF778A214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4C841B-1949-4702-96AE-740240434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41260" y="6481720"/>
            <a:ext cx="443372" cy="18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>
              <a:lnSpc>
                <a:spcPts val="1200"/>
              </a:lnSpc>
            </a:pPr>
            <a:fld id="{AA1AFE9F-4FFA-40F3-946C-5B485D02F4ED}" type="slidenum">
              <a:rPr lang="de-DE" sz="900" b="0" spc="20" baseline="0" smtClean="0">
                <a:solidFill>
                  <a:schemeClr val="tx1"/>
                </a:solidFill>
              </a:rPr>
              <a:pPr algn="r">
                <a:lnSpc>
                  <a:spcPts val="1200"/>
                </a:lnSpc>
              </a:pPr>
              <a:t>‹N›</a:t>
            </a:fld>
            <a:endParaRPr lang="de-DE" sz="900" b="0" spc="2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67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1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5087937" cy="49053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8" name="Grafik 7" descr="Universität Bremen Logo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960688"/>
            <a:ext cx="4043364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933825"/>
            <a:ext cx="4043364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905375"/>
            <a:ext cx="4043364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884655"/>
            <a:ext cx="4043364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087938" y="1952625"/>
            <a:ext cx="7104062" cy="49053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3DA0664-74DA-496A-A215-87EE34D6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6000" y="2960688"/>
            <a:ext cx="1008063" cy="38973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FB1D8DA-EE61-4B45-A0BE-6F822FC03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155553" y="2960688"/>
            <a:ext cx="1008063" cy="38973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4141D52-3618-414B-A563-6A32A782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164763" y="2960688"/>
            <a:ext cx="1008063" cy="38973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038C72-B6B9-4DFA-9E8A-3DB5A4B3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213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2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12192000" cy="4905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8" name="Grafik 7" descr="Universität Bremen Logo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437826"/>
            <a:ext cx="4043364" cy="2420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" y="1952626"/>
            <a:ext cx="12192002" cy="2485200"/>
          </a:xfrm>
          <a:prstGeom prst="rect">
            <a:avLst/>
          </a:prstGeom>
          <a:solidFill>
            <a:srgbClr val="FEC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05B476D-C268-4FF4-8A7C-99879001B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043363" y="2465072"/>
            <a:ext cx="8148637" cy="504000"/>
          </a:xfrm>
          <a:prstGeom prst="rect">
            <a:avLst/>
          </a:prstGeom>
          <a:solidFill>
            <a:srgbClr val="F8A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94024E5-3454-4B0A-8EB0-03BDC83D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043363" y="3438209"/>
            <a:ext cx="8148637" cy="504000"/>
          </a:xfrm>
          <a:prstGeom prst="rect">
            <a:avLst/>
          </a:prstGeom>
          <a:solidFill>
            <a:srgbClr val="F8A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70A20AF-112F-4FB0-8A8F-78A9C6EE3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678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2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12192000" cy="4905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8" name="Grafik 7" descr="Universität Bremen Logo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437826"/>
            <a:ext cx="4043364" cy="2420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" y="1952626"/>
            <a:ext cx="12192002" cy="248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05B476D-C268-4FF4-8A7C-99879001B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043363" y="2465072"/>
            <a:ext cx="8148637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94024E5-3454-4B0A-8EB0-03BDC83D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043363" y="3438209"/>
            <a:ext cx="8148637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7B146C-35BA-4768-B22F-45F86C38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63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2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12192000" cy="49053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8" name="Grafik 7" descr="Universität Bremen Logo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437826"/>
            <a:ext cx="4043364" cy="24201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" y="1952626"/>
            <a:ext cx="12192002" cy="248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2EBB09-B8A8-4CC6-8B13-2F6BC4B70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37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2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12192000" cy="4905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8" name="Grafik 7" descr="Universität Bremen Logo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437826"/>
            <a:ext cx="4043364" cy="2420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2" y="1952626"/>
            <a:ext cx="12192002" cy="248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2D6FCB-1930-4160-8C8E-F1281EEA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7118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40E8EEC-46F2-4B35-87AC-700E0D244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1952625"/>
            <a:ext cx="5087938" cy="4905375"/>
          </a:xfrm>
          <a:prstGeom prst="rect">
            <a:avLst/>
          </a:prstGeom>
          <a:solidFill>
            <a:srgbClr val="D45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pic>
        <p:nvPicPr>
          <p:cNvPr id="8" name="Grafik 7" descr="Universität Bremen Logo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427632"/>
            <a:ext cx="2029010" cy="73034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F3D7BA4-554E-4E23-9675-3297032C4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2456688"/>
            <a:ext cx="4043364" cy="504000"/>
          </a:xfrm>
          <a:prstGeom prst="rect">
            <a:avLst/>
          </a:prstGeom>
          <a:solidFill>
            <a:srgbClr val="F49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0F5CDE-0E73-4EB1-9401-622EF3EE2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3429825"/>
            <a:ext cx="4043364" cy="504000"/>
          </a:xfrm>
          <a:prstGeom prst="rect">
            <a:avLst/>
          </a:prstGeom>
          <a:solidFill>
            <a:srgbClr val="F49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71534D4-B3CD-4FDD-81C5-EF29F021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4401375"/>
            <a:ext cx="4043364" cy="504000"/>
          </a:xfrm>
          <a:prstGeom prst="rect">
            <a:avLst/>
          </a:prstGeom>
          <a:solidFill>
            <a:srgbClr val="F49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CD48A76-B6E9-4BB2-B675-8D7BC3B9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5380655"/>
            <a:ext cx="4043364" cy="504000"/>
          </a:xfrm>
          <a:prstGeom prst="rect">
            <a:avLst/>
          </a:prstGeom>
          <a:solidFill>
            <a:srgbClr val="F49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E24309-D8CF-496E-AA1D-B664B90D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087937" y="1952625"/>
            <a:ext cx="7104063" cy="490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3DA0664-74DA-496A-A215-87EE34D6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6000" y="4401374"/>
            <a:ext cx="6096000" cy="2456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07B5AA0-D076-495C-A212-0D431A03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-1" y="6359935"/>
            <a:ext cx="4043364" cy="504000"/>
          </a:xfrm>
          <a:prstGeom prst="rect">
            <a:avLst/>
          </a:prstGeom>
          <a:solidFill>
            <a:srgbClr val="F49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1E39EE-3676-4AFC-8E01-AA965335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937" y="385178"/>
            <a:ext cx="6084888" cy="590478"/>
          </a:xfrm>
        </p:spPr>
        <p:txBody>
          <a:bodyPr/>
          <a:lstStyle>
            <a:lvl1pPr>
              <a:defRPr sz="1800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5944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C1E6E23-75A2-4A9C-970C-041E4AE5523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027239" y="1695285"/>
            <a:ext cx="9145586" cy="5904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Überschrift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B5931B-A958-4B9A-9AE3-B1EF91278B1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027238" y="2913286"/>
            <a:ext cx="9145587" cy="29636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3DA0C9-86BB-4A65-BB61-BD40DB4E571B}"/>
              </a:ext>
            </a:extLst>
          </p:cNvPr>
          <p:cNvSpPr/>
          <p:nvPr userDrawn="1"/>
        </p:nvSpPr>
        <p:spPr bwMode="gray">
          <a:xfrm>
            <a:off x="6607125" y="280777"/>
            <a:ext cx="1541513" cy="447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ts val="1200"/>
              </a:lnSpc>
            </a:pPr>
            <a:r>
              <a:rPr lang="de-DE" sz="900" b="1" spc="20" baseline="0" dirty="0">
                <a:solidFill>
                  <a:schemeClr val="tx1"/>
                </a:solidFill>
              </a:rPr>
              <a:t>Titel der Präsentation,</a:t>
            </a:r>
          </a:p>
          <a:p>
            <a:pPr algn="l">
              <a:lnSpc>
                <a:spcPts val="1200"/>
              </a:lnSpc>
            </a:pPr>
            <a:r>
              <a:rPr lang="de-DE" sz="900" b="1" spc="20" baseline="0" dirty="0">
                <a:solidFill>
                  <a:schemeClr val="tx1"/>
                </a:solidFill>
              </a:rPr>
              <a:t>auch zweizeilig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4FB7B2-AF36-43C6-AAEC-A3F41A7EE3A6}"/>
              </a:ext>
            </a:extLst>
          </p:cNvPr>
          <p:cNvSpPr/>
          <p:nvPr userDrawn="1"/>
        </p:nvSpPr>
        <p:spPr bwMode="gray">
          <a:xfrm>
            <a:off x="8311603" y="280777"/>
            <a:ext cx="1853160" cy="447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ts val="1200"/>
              </a:lnSpc>
            </a:pPr>
            <a:r>
              <a:rPr lang="de-DE" sz="900" b="0" spc="20" baseline="0" dirty="0">
                <a:solidFill>
                  <a:schemeClr val="tx1"/>
                </a:solidFill>
              </a:rPr>
              <a:t>Prof. Dr. Vorname Nachname</a:t>
            </a:r>
          </a:p>
          <a:p>
            <a:pPr algn="l">
              <a:lnSpc>
                <a:spcPts val="1200"/>
              </a:lnSpc>
            </a:pPr>
            <a:r>
              <a:rPr lang="de-DE" sz="900" b="0" spc="20" baseline="0" dirty="0">
                <a:solidFill>
                  <a:schemeClr val="tx1"/>
                </a:solidFill>
              </a:rPr>
              <a:t>Bremen 1.1.2021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8A8714-19A1-418A-989F-C75DCBA2F3E7}"/>
              </a:ext>
            </a:extLst>
          </p:cNvPr>
          <p:cNvSpPr/>
          <p:nvPr userDrawn="1"/>
        </p:nvSpPr>
        <p:spPr bwMode="gray">
          <a:xfrm>
            <a:off x="10385238" y="291890"/>
            <a:ext cx="1579414" cy="447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ts val="1100"/>
              </a:lnSpc>
            </a:pPr>
            <a:r>
              <a:rPr lang="de-DE" sz="1100" b="0" spc="40" baseline="0" dirty="0">
                <a:solidFill>
                  <a:schemeClr val="tx1"/>
                </a:solidFill>
              </a:rPr>
              <a:t>Institut </a:t>
            </a:r>
          </a:p>
          <a:p>
            <a:pPr algn="l">
              <a:lnSpc>
                <a:spcPts val="1100"/>
              </a:lnSpc>
            </a:pPr>
            <a:r>
              <a:rPr lang="de-DE" sz="1100" b="0" spc="40" baseline="0" dirty="0">
                <a:solidFill>
                  <a:schemeClr val="tx1"/>
                </a:solidFill>
              </a:rPr>
              <a:t>Name des Instituts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DA519DE-AED2-4D69-81A5-9C0F4CFEC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07124" y="-279412"/>
            <a:ext cx="5357528" cy="252028"/>
            <a:chOff x="6607124" y="-279412"/>
            <a:chExt cx="5357528" cy="252028"/>
          </a:xfrm>
        </p:grpSpPr>
        <p:sp>
          <p:nvSpPr>
            <p:cNvPr id="15" name="Eckige Klammer rechts 14">
              <a:extLst>
                <a:ext uri="{FF2B5EF4-FFF2-40B4-BE49-F238E27FC236}">
                  <a16:creationId xmlns:a16="http://schemas.microsoft.com/office/drawing/2014/main" id="{89ADBADE-F589-410F-AB02-1685B9054F34}"/>
                </a:ext>
              </a:extLst>
            </p:cNvPr>
            <p:cNvSpPr/>
            <p:nvPr userDrawn="1"/>
          </p:nvSpPr>
          <p:spPr bwMode="gray">
            <a:xfrm rot="16200000">
              <a:off x="9192045" y="-2862709"/>
              <a:ext cx="189310" cy="5355904"/>
            </a:xfrm>
            <a:prstGeom prst="rightBracke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584FAE8-BA03-4EAB-BCAF-73D709879034}"/>
                </a:ext>
              </a:extLst>
            </p:cNvPr>
            <p:cNvSpPr/>
            <p:nvPr userDrawn="1"/>
          </p:nvSpPr>
          <p:spPr bwMode="gray">
            <a:xfrm>
              <a:off x="6607124" y="-216694"/>
              <a:ext cx="5355904" cy="189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>
                <a:lnSpc>
                  <a:spcPts val="1200"/>
                </a:lnSpc>
              </a:pPr>
              <a:r>
                <a:rPr lang="de-DE" sz="900" b="0" spc="20" baseline="0" dirty="0">
                  <a:solidFill>
                    <a:schemeClr val="bg1">
                      <a:lumMod val="50000"/>
                    </a:schemeClr>
                  </a:solidFill>
                </a:rPr>
                <a:t>Eingabe im Folienmaster (Ansicht &gt; Folienmaster)</a:t>
              </a:r>
            </a:p>
          </p:txBody>
        </p:sp>
      </p:grpSp>
      <p:pic>
        <p:nvPicPr>
          <p:cNvPr id="16" name="Grafik 15" descr="Kooperation 1: Hier müsste der Alternativtext ergänzt werden.">
            <a:extLst>
              <a:ext uri="{FF2B5EF4-FFF2-40B4-BE49-F238E27FC236}">
                <a16:creationId xmlns:a16="http://schemas.microsoft.com/office/drawing/2014/main" id="{E3EF6AEE-3C8B-496D-8668-32A9F28B5ABA}"/>
              </a:ext>
            </a:extLst>
          </p:cNvPr>
          <p:cNvPicPr/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036292" y="247273"/>
            <a:ext cx="1106893" cy="352867"/>
          </a:xfrm>
          <a:prstGeom prst="rect">
            <a:avLst/>
          </a:prstGeom>
        </p:spPr>
      </p:pic>
      <p:pic>
        <p:nvPicPr>
          <p:cNvPr id="17" name="Grafik 16" descr="Kooperation 2: Hier müsste der Alternativtext ergänzt werden.">
            <a:extLst>
              <a:ext uri="{FF2B5EF4-FFF2-40B4-BE49-F238E27FC236}">
                <a16:creationId xmlns:a16="http://schemas.microsoft.com/office/drawing/2014/main" id="{12B9E7F9-F4C4-49AF-A7F4-62E95FDA777F}"/>
              </a:ext>
            </a:extLst>
          </p:cNvPr>
          <p:cNvPicPr/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63094" y="247273"/>
            <a:ext cx="1106893" cy="352867"/>
          </a:xfrm>
          <a:prstGeom prst="rect">
            <a:avLst/>
          </a:prstGeom>
        </p:spPr>
      </p:pic>
      <p:pic>
        <p:nvPicPr>
          <p:cNvPr id="18" name="Grafik 17" descr="Universität Bremen Logo">
            <a:extLst>
              <a:ext uri="{FF2B5EF4-FFF2-40B4-BE49-F238E27FC236}">
                <a16:creationId xmlns:a16="http://schemas.microsoft.com/office/drawing/2014/main" id="{906DDA9E-2782-45F0-BC36-C40076982A08}"/>
              </a:ext>
            </a:extLst>
          </p:cNvPr>
          <p:cNvPicPr/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289509"/>
            <a:ext cx="1324159" cy="4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  <p:sldLayoutId id="2147483669" r:id="rId3"/>
    <p:sldLayoutId id="2147483670" r:id="rId4"/>
    <p:sldLayoutId id="2147483663" r:id="rId5"/>
    <p:sldLayoutId id="2147483671" r:id="rId6"/>
    <p:sldLayoutId id="2147483672" r:id="rId7"/>
    <p:sldLayoutId id="2147483673" r:id="rId8"/>
    <p:sldLayoutId id="2147483664" r:id="rId9"/>
    <p:sldLayoutId id="2147483665" r:id="rId10"/>
    <p:sldLayoutId id="2147483666" r:id="rId11"/>
    <p:sldLayoutId id="2147483674" r:id="rId12"/>
    <p:sldLayoutId id="2147483675" r:id="rId13"/>
    <p:sldLayoutId id="2147483667" r:id="rId14"/>
    <p:sldLayoutId id="2147483676" r:id="rId15"/>
    <p:sldLayoutId id="2147483677" r:id="rId16"/>
    <p:sldLayoutId id="2147483649" r:id="rId17"/>
    <p:sldLayoutId id="2147483678" r:id="rId18"/>
    <p:sldLayoutId id="2147483659" r:id="rId19"/>
    <p:sldLayoutId id="2147483679" r:id="rId20"/>
    <p:sldLayoutId id="2147483660" r:id="rId21"/>
    <p:sldLayoutId id="2147483661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50" r:id="rId28"/>
    <p:sldLayoutId id="2147483656" r:id="rId29"/>
    <p:sldLayoutId id="2147483657" r:id="rId30"/>
    <p:sldLayoutId id="2147483658" r:id="rId31"/>
    <p:sldLayoutId id="2147483654" r:id="rId32"/>
    <p:sldLayoutId id="2147483655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4000"/>
        </a:lnSpc>
        <a:spcBef>
          <a:spcPts val="0"/>
        </a:spcBef>
        <a:buFont typeface="Wingdings 3" panose="05040102010807070707" pitchFamily="18" charset="2"/>
        <a:buChar char="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808038" indent="-268288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341438" indent="-26670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882775" indent="-268288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422525" indent="-26670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475" userDrawn="1">
          <p15:clr>
            <a:srgbClr val="F26B43"/>
          </p15:clr>
        </p15:guide>
        <p15:guide id="4" pos="3205" userDrawn="1">
          <p15:clr>
            <a:srgbClr val="F26B43"/>
          </p15:clr>
        </p15:guide>
        <p15:guide id="5" pos="2547" userDrawn="1">
          <p15:clr>
            <a:srgbClr val="F26B43"/>
          </p15:clr>
        </p15:guide>
        <p15:guide id="6" pos="5133" userDrawn="1">
          <p15:clr>
            <a:srgbClr val="F26B43"/>
          </p15:clr>
        </p15:guide>
        <p15:guide id="7" pos="5768" userDrawn="1">
          <p15:clr>
            <a:srgbClr val="F26B43"/>
          </p15:clr>
        </p15:guide>
        <p15:guide id="8" pos="1912" userDrawn="1">
          <p15:clr>
            <a:srgbClr val="F26B43"/>
          </p15:clr>
        </p15:guide>
        <p15:guide id="9" pos="1277" userDrawn="1">
          <p15:clr>
            <a:srgbClr val="F26B43"/>
          </p15:clr>
        </p15:guide>
        <p15:guide id="10" pos="6403" userDrawn="1">
          <p15:clr>
            <a:srgbClr val="F26B43"/>
          </p15:clr>
        </p15:guide>
        <p15:guide id="11" pos="7038" userDrawn="1">
          <p15:clr>
            <a:srgbClr val="F26B43"/>
          </p15:clr>
        </p15:guide>
        <p15:guide id="12" pos="642" userDrawn="1">
          <p15:clr>
            <a:srgbClr val="F26B43"/>
          </p15:clr>
        </p15:guide>
        <p15:guide id="13" orient="horz" pos="1230" userDrawn="1">
          <p15:clr>
            <a:srgbClr val="F26B43"/>
          </p15:clr>
        </p15:guide>
        <p15:guide id="14" orient="horz" pos="1865" userDrawn="1">
          <p15:clr>
            <a:srgbClr val="F26B43"/>
          </p15:clr>
        </p15:guide>
        <p15:guide id="15" orient="horz" pos="2478" userDrawn="1">
          <p15:clr>
            <a:srgbClr val="F26B43"/>
          </p15:clr>
        </p15:guide>
        <p15:guide id="16" orient="horz" pos="3090" userDrawn="1">
          <p15:clr>
            <a:srgbClr val="F26B43"/>
          </p15:clr>
        </p15:guide>
        <p15:guide id="17" orient="horz" pos="37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C1E6E23-75A2-4A9C-970C-041E4AE5523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027239" y="1695285"/>
            <a:ext cx="9145586" cy="5904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Überschrift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B5931B-A958-4B9A-9AE3-B1EF91278B1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027238" y="2913286"/>
            <a:ext cx="9145587" cy="29636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DA519DE-AED2-4D69-81A5-9C0F4CFEC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07124" y="-279412"/>
            <a:ext cx="5357528" cy="252028"/>
            <a:chOff x="6607124" y="-279412"/>
            <a:chExt cx="5357528" cy="252028"/>
          </a:xfrm>
        </p:grpSpPr>
        <p:sp>
          <p:nvSpPr>
            <p:cNvPr id="15" name="Eckige Klammer rechts 14">
              <a:extLst>
                <a:ext uri="{FF2B5EF4-FFF2-40B4-BE49-F238E27FC236}">
                  <a16:creationId xmlns:a16="http://schemas.microsoft.com/office/drawing/2014/main" id="{89ADBADE-F589-410F-AB02-1685B9054F34}"/>
                </a:ext>
              </a:extLst>
            </p:cNvPr>
            <p:cNvSpPr/>
            <p:nvPr userDrawn="1"/>
          </p:nvSpPr>
          <p:spPr bwMode="gray">
            <a:xfrm rot="16200000">
              <a:off x="9192045" y="-2862709"/>
              <a:ext cx="189310" cy="5355904"/>
            </a:xfrm>
            <a:prstGeom prst="rightBracket">
              <a:avLst>
                <a:gd name="adj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584FAE8-BA03-4EAB-BCAF-73D709879034}"/>
                </a:ext>
              </a:extLst>
            </p:cNvPr>
            <p:cNvSpPr/>
            <p:nvPr userDrawn="1"/>
          </p:nvSpPr>
          <p:spPr bwMode="gray">
            <a:xfrm>
              <a:off x="6607124" y="-216694"/>
              <a:ext cx="5355904" cy="189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>
                <a:lnSpc>
                  <a:spcPts val="1200"/>
                </a:lnSpc>
              </a:pPr>
              <a:r>
                <a:rPr lang="de-DE" sz="900" b="0" spc="20" baseline="0" dirty="0">
                  <a:solidFill>
                    <a:schemeClr val="bg1">
                      <a:lumMod val="50000"/>
                    </a:schemeClr>
                  </a:solidFill>
                </a:rPr>
                <a:t>Eingabe im Folienmaster (Ansicht &gt; Folienmaster)</a:t>
              </a:r>
            </a:p>
          </p:txBody>
        </p:sp>
      </p:grpSp>
      <p:pic>
        <p:nvPicPr>
          <p:cNvPr id="18" name="Grafik 17" descr="Universität Bremen Logo">
            <a:extLst>
              <a:ext uri="{FF2B5EF4-FFF2-40B4-BE49-F238E27FC236}">
                <a16:creationId xmlns:a16="http://schemas.microsoft.com/office/drawing/2014/main" id="{906DDA9E-2782-45F0-BC36-C40076982A08}"/>
              </a:ext>
            </a:extLst>
          </p:cNvPr>
          <p:cNvPicPr/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2728" y="289509"/>
            <a:ext cx="1324159" cy="4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4000"/>
        </a:lnSpc>
        <a:spcBef>
          <a:spcPts val="0"/>
        </a:spcBef>
        <a:buFont typeface="Wingdings 3" panose="05040102010807070707" pitchFamily="18" charset="2"/>
        <a:buChar char="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808038" indent="-268288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341438" indent="-26670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882775" indent="-268288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422525" indent="-26670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3840">
          <p15:clr>
            <a:srgbClr val="F26B43"/>
          </p15:clr>
        </p15:guide>
        <p15:guide id="3" pos="4475">
          <p15:clr>
            <a:srgbClr val="F26B43"/>
          </p15:clr>
        </p15:guide>
        <p15:guide id="4" pos="3205">
          <p15:clr>
            <a:srgbClr val="F26B43"/>
          </p15:clr>
        </p15:guide>
        <p15:guide id="5" pos="2547">
          <p15:clr>
            <a:srgbClr val="F26B43"/>
          </p15:clr>
        </p15:guide>
        <p15:guide id="6" pos="5133">
          <p15:clr>
            <a:srgbClr val="F26B43"/>
          </p15:clr>
        </p15:guide>
        <p15:guide id="7" pos="5768">
          <p15:clr>
            <a:srgbClr val="F26B43"/>
          </p15:clr>
        </p15:guide>
        <p15:guide id="8" pos="1912">
          <p15:clr>
            <a:srgbClr val="F26B43"/>
          </p15:clr>
        </p15:guide>
        <p15:guide id="9" pos="1277">
          <p15:clr>
            <a:srgbClr val="F26B43"/>
          </p15:clr>
        </p15:guide>
        <p15:guide id="10" pos="6403">
          <p15:clr>
            <a:srgbClr val="F26B43"/>
          </p15:clr>
        </p15:guide>
        <p15:guide id="11" pos="7038">
          <p15:clr>
            <a:srgbClr val="F26B43"/>
          </p15:clr>
        </p15:guide>
        <p15:guide id="12" pos="642">
          <p15:clr>
            <a:srgbClr val="F26B43"/>
          </p15:clr>
        </p15:guide>
        <p15:guide id="13" orient="horz" pos="1230">
          <p15:clr>
            <a:srgbClr val="F26B43"/>
          </p15:clr>
        </p15:guide>
        <p15:guide id="14" orient="horz" pos="1865">
          <p15:clr>
            <a:srgbClr val="F26B43"/>
          </p15:clr>
        </p15:guide>
        <p15:guide id="15" orient="horz" pos="2478">
          <p15:clr>
            <a:srgbClr val="F26B43"/>
          </p15:clr>
        </p15:guide>
        <p15:guide id="16" orient="horz" pos="3090">
          <p15:clr>
            <a:srgbClr val="F26B43"/>
          </p15:clr>
        </p15:guide>
        <p15:guide id="17" orient="horz" pos="37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9C4298-788C-4DEB-B7FE-12CB45FA6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91932" y="1052736"/>
            <a:ext cx="3240360" cy="1351103"/>
          </a:xfrm>
        </p:spPr>
        <p:txBody>
          <a:bodyPr/>
          <a:lstStyle/>
          <a:p>
            <a:pPr algn="r"/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Lorenzo Bastonero</a:t>
            </a:r>
          </a:p>
          <a:p>
            <a:pPr algn="r"/>
            <a:r>
              <a:rPr lang="de-DE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Nicola </a:t>
            </a:r>
            <a:r>
              <a:rPr lang="de-DE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Marzari</a:t>
            </a:r>
            <a:endParaRPr lang="de-DE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de-D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AMRS, Workshop</a:t>
            </a:r>
          </a:p>
          <a:p>
            <a:pPr algn="r"/>
            <a:r>
              <a:rPr lang="de-DE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„</a:t>
            </a:r>
            <a:r>
              <a:rPr lang="it-IT" i="1" u="none" strike="noStrike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" pitchFamily="2" charset="0"/>
              </a:rPr>
              <a:t>Introduction</a:t>
            </a:r>
            <a:r>
              <a:rPr lang="it-IT" i="1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" pitchFamily="2" charset="0"/>
              </a:rPr>
              <a:t> to </a:t>
            </a:r>
            <a:r>
              <a:rPr lang="it-IT" i="1" u="none" strike="noStrike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" pitchFamily="2" charset="0"/>
              </a:rPr>
              <a:t>Computational</a:t>
            </a:r>
            <a:r>
              <a:rPr lang="it-IT" i="1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it-IT" i="1" u="none" strike="noStrike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" pitchFamily="2" charset="0"/>
              </a:rPr>
              <a:t>Materials</a:t>
            </a:r>
            <a:r>
              <a:rPr lang="it-IT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it-IT" i="1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" pitchFamily="2" charset="0"/>
              </a:rPr>
              <a:t>Science</a:t>
            </a:r>
            <a:r>
              <a:rPr lang="it-IT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itchFamily="2" charset="0"/>
              </a:rPr>
              <a:t>“ </a:t>
            </a:r>
            <a:r>
              <a:rPr lang="de-DE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186A16-B394-48EE-ADF7-7D5341A42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7474" y="188640"/>
            <a:ext cx="3444818" cy="547922"/>
          </a:xfrm>
        </p:spPr>
        <p:txBody>
          <a:bodyPr/>
          <a:lstStyle/>
          <a:p>
            <a:pPr algn="r"/>
            <a:r>
              <a:rPr lang="de-DE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Vibrational</a:t>
            </a:r>
            <a:r>
              <a:rPr lang="de-DE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modes</a:t>
            </a:r>
            <a:r>
              <a:rPr lang="de-DE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and</a:t>
            </a:r>
            <a:r>
              <a:rPr lang="de-DE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infrared</a:t>
            </a:r>
            <a:r>
              <a:rPr lang="de-DE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spectra</a:t>
            </a:r>
            <a:endParaRPr lang="de-DE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B7954AE-2F24-744E-981E-98FB4534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6" y="5160272"/>
            <a:ext cx="1685937" cy="489975"/>
          </a:xfrm>
          <a:prstGeom prst="rect">
            <a:avLst/>
          </a:prstGeom>
        </p:spPr>
      </p:pic>
      <p:pic>
        <p:nvPicPr>
          <p:cNvPr id="1029" name="Picture 5" descr="University of Bremen - Wikipedia">
            <a:extLst>
              <a:ext uri="{FF2B5EF4-FFF2-40B4-BE49-F238E27FC236}">
                <a16:creationId xmlns:a16="http://schemas.microsoft.com/office/drawing/2014/main" id="{3FA1EA93-495C-204C-A8DA-54284B2C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6" y="4149080"/>
            <a:ext cx="1842738" cy="66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stituto Paul Scherrer - Wikipedia">
            <a:extLst>
              <a:ext uri="{FF2B5EF4-FFF2-40B4-BE49-F238E27FC236}">
                <a16:creationId xmlns:a16="http://schemas.microsoft.com/office/drawing/2014/main" id="{51831BE5-A5DF-1545-8E7D-E2FD58A6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21" y="5999684"/>
            <a:ext cx="2060250" cy="73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5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phonons?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3CDF149-52AE-5548-87E6-B89363187EE0}"/>
              </a:ext>
            </a:extLst>
          </p:cNvPr>
          <p:cNvSpPr txBox="1"/>
          <p:nvPr/>
        </p:nvSpPr>
        <p:spPr>
          <a:xfrm>
            <a:off x="1251767" y="1422421"/>
            <a:ext cx="33320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</a:rPr>
              <a:t>Frozen phonons</a:t>
            </a:r>
            <a:br>
              <a:rPr lang="en-US" sz="2400" b="0" dirty="0">
                <a:solidFill>
                  <a:srgbClr val="0070C0"/>
                </a:solidFill>
              </a:rPr>
            </a:br>
            <a:r>
              <a:rPr lang="en-US" sz="2400" b="0" dirty="0">
                <a:solidFill>
                  <a:srgbClr val="0070C0"/>
                </a:solidFill>
              </a:rPr>
              <a:t>(finite displacements)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068352E-A118-664C-B1B3-43F96BD6E8D4}"/>
              </a:ext>
            </a:extLst>
          </p:cNvPr>
          <p:cNvSpPr txBox="1"/>
          <p:nvPr/>
        </p:nvSpPr>
        <p:spPr>
          <a:xfrm>
            <a:off x="7608168" y="1412776"/>
            <a:ext cx="33320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sz="2400" b="0" dirty="0">
                <a:solidFill>
                  <a:schemeClr val="accent2">
                    <a:lumMod val="75000"/>
                  </a:schemeClr>
                </a:solidFill>
              </a:rPr>
              <a:t>Linear response (DFPT)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5303D303-F13F-1D44-9B48-0D062B76B34D}"/>
                  </a:ext>
                </a:extLst>
              </p:cNvPr>
              <p:cNvSpPr txBox="1"/>
              <p:nvPr/>
            </p:nvSpPr>
            <p:spPr>
              <a:xfrm>
                <a:off x="5574158" y="3008244"/>
                <a:ext cx="1043684" cy="841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5303D303-F13F-1D44-9B48-0D062B76B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158" y="3008244"/>
                <a:ext cx="1043684" cy="841512"/>
              </a:xfrm>
              <a:prstGeom prst="rect">
                <a:avLst/>
              </a:prstGeom>
              <a:blipFill>
                <a:blip r:embed="rId3"/>
                <a:stretch>
                  <a:fillRect l="-5952" r="-2381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nello 32">
            <a:extLst>
              <a:ext uri="{FF2B5EF4-FFF2-40B4-BE49-F238E27FC236}">
                <a16:creationId xmlns:a16="http://schemas.microsoft.com/office/drawing/2014/main" id="{24F8F2B8-FD44-9C42-9668-2519A6E7E093}"/>
              </a:ext>
            </a:extLst>
          </p:cNvPr>
          <p:cNvSpPr/>
          <p:nvPr/>
        </p:nvSpPr>
        <p:spPr>
          <a:xfrm>
            <a:off x="5167713" y="2500713"/>
            <a:ext cx="1856574" cy="1856574"/>
          </a:xfrm>
          <a:prstGeom prst="donut">
            <a:avLst>
              <a:gd name="adj" fmla="val 7654"/>
            </a:avLst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A83EBE1D-4A8C-0848-A532-7A06A35209D8}"/>
                  </a:ext>
                </a:extLst>
              </p:cNvPr>
              <p:cNvSpPr txBox="1"/>
              <p:nvPr/>
            </p:nvSpPr>
            <p:spPr>
              <a:xfrm>
                <a:off x="1815093" y="2979683"/>
                <a:ext cx="2205412" cy="841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A83EBE1D-4A8C-0848-A532-7A06A3520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093" y="2979683"/>
                <a:ext cx="2205412" cy="841512"/>
              </a:xfrm>
              <a:prstGeom prst="rect">
                <a:avLst/>
              </a:prstGeom>
              <a:blipFill>
                <a:blip r:embed="rId4"/>
                <a:stretch>
                  <a:fillRect l="-2874" r="-1149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FBF66E96-DD40-3242-8E1E-661E269EFD89}"/>
                  </a:ext>
                </a:extLst>
              </p:cNvPr>
              <p:cNvSpPr txBox="1"/>
              <p:nvPr/>
            </p:nvSpPr>
            <p:spPr>
              <a:xfrm>
                <a:off x="753552" y="4639793"/>
                <a:ext cx="4742517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FBF66E96-DD40-3242-8E1E-661E269EF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52" y="4639793"/>
                <a:ext cx="4742517" cy="716799"/>
              </a:xfrm>
              <a:prstGeom prst="rect">
                <a:avLst/>
              </a:prstGeom>
              <a:blipFill>
                <a:blip r:embed="rId5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e 35">
            <a:extLst>
              <a:ext uri="{FF2B5EF4-FFF2-40B4-BE49-F238E27FC236}">
                <a16:creationId xmlns:a16="http://schemas.microsoft.com/office/drawing/2014/main" id="{3C11DA46-D1DB-4840-9C7F-E178F87B3276}"/>
              </a:ext>
            </a:extLst>
          </p:cNvPr>
          <p:cNvSpPr/>
          <p:nvPr/>
        </p:nvSpPr>
        <p:spPr>
          <a:xfrm>
            <a:off x="623392" y="5851154"/>
            <a:ext cx="324036" cy="3240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2F72D57C-8921-C240-B46D-C8236C5A3F84}"/>
              </a:ext>
            </a:extLst>
          </p:cNvPr>
          <p:cNvSpPr/>
          <p:nvPr/>
        </p:nvSpPr>
        <p:spPr>
          <a:xfrm>
            <a:off x="1487488" y="5851154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38" name="Connettore 1 37">
            <a:extLst>
              <a:ext uri="{FF2B5EF4-FFF2-40B4-BE49-F238E27FC236}">
                <a16:creationId xmlns:a16="http://schemas.microsoft.com/office/drawing/2014/main" id="{EBBF9466-F528-FC4B-AC1C-6EF6DCFF1FB5}"/>
              </a:ext>
            </a:extLst>
          </p:cNvPr>
          <p:cNvCxnSpPr>
            <a:stCxn id="36" idx="6"/>
            <a:endCxn id="37" idx="2"/>
          </p:cNvCxnSpPr>
          <p:nvPr/>
        </p:nvCxnSpPr>
        <p:spPr>
          <a:xfrm>
            <a:off x="947428" y="6013172"/>
            <a:ext cx="54006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9375F220-D501-0B4C-BD5B-9C95A2D4F8D4}"/>
              </a:ext>
            </a:extLst>
          </p:cNvPr>
          <p:cNvSpPr/>
          <p:nvPr/>
        </p:nvSpPr>
        <p:spPr>
          <a:xfrm>
            <a:off x="1968277" y="5851154"/>
            <a:ext cx="324036" cy="324036"/>
          </a:xfrm>
          <a:prstGeom prst="ellipse">
            <a:avLst/>
          </a:prstGeom>
          <a:solidFill>
            <a:schemeClr val="accent2">
              <a:lumMod val="75000"/>
              <a:alpha val="70000"/>
            </a:schemeClr>
          </a:solidFill>
          <a:ln w="317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40" name="Connettore 1 39">
            <a:extLst>
              <a:ext uri="{FF2B5EF4-FFF2-40B4-BE49-F238E27FC236}">
                <a16:creationId xmlns:a16="http://schemas.microsoft.com/office/drawing/2014/main" id="{9826E107-E252-4A45-BE5E-EE24415D0DE7}"/>
              </a:ext>
            </a:extLst>
          </p:cNvPr>
          <p:cNvCxnSpPr>
            <a:cxnSpLocks/>
          </p:cNvCxnSpPr>
          <p:nvPr/>
        </p:nvCxnSpPr>
        <p:spPr>
          <a:xfrm>
            <a:off x="1649506" y="6032163"/>
            <a:ext cx="480789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AE1C4CE4-38FF-0C4A-932D-DB054BDEDC38}"/>
                  </a:ext>
                </a:extLst>
              </p:cNvPr>
              <p:cNvSpPr txBox="1"/>
              <p:nvPr/>
            </p:nvSpPr>
            <p:spPr>
              <a:xfrm>
                <a:off x="1669647" y="6175190"/>
                <a:ext cx="4405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AE1C4CE4-38FF-0C4A-932D-DB054BDED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47" y="6175190"/>
                <a:ext cx="440505" cy="369332"/>
              </a:xfrm>
              <a:prstGeom prst="rect">
                <a:avLst/>
              </a:prstGeom>
              <a:blipFill>
                <a:blip r:embed="rId6"/>
                <a:stretch>
                  <a:fillRect l="-13889" r="-277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530AE8B9-5877-3F40-ACAA-704F36E5A4F5}"/>
                  </a:ext>
                </a:extLst>
              </p:cNvPr>
              <p:cNvSpPr txBox="1"/>
              <p:nvPr/>
            </p:nvSpPr>
            <p:spPr>
              <a:xfrm>
                <a:off x="8112224" y="2823578"/>
                <a:ext cx="19395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530AE8B9-5877-3F40-ACAA-704F36E5A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2823578"/>
                <a:ext cx="1939505" cy="369332"/>
              </a:xfrm>
              <a:prstGeom prst="rect">
                <a:avLst/>
              </a:prstGeom>
              <a:blipFill>
                <a:blip r:embed="rId7"/>
                <a:stretch>
                  <a:fillRect l="-259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DCB96AC-9B77-0E48-945B-C3BCEAFECD94}"/>
                  </a:ext>
                </a:extLst>
              </p:cNvPr>
              <p:cNvSpPr txBox="1"/>
              <p:nvPr/>
            </p:nvSpPr>
            <p:spPr>
              <a:xfrm>
                <a:off x="8171495" y="3400439"/>
                <a:ext cx="1693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DCB96AC-9B77-0E48-945B-C3BCEAFE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495" y="3400439"/>
                <a:ext cx="1693733" cy="369332"/>
              </a:xfrm>
              <a:prstGeom prst="rect">
                <a:avLst/>
              </a:prstGeom>
              <a:blipFill>
                <a:blip r:embed="rId8"/>
                <a:stretch>
                  <a:fillRect l="-3731" r="-298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EB96514-4FB4-734A-8560-0AAD3E4AE620}"/>
              </a:ext>
            </a:extLst>
          </p:cNvPr>
          <p:cNvSpPr txBox="1"/>
          <p:nvPr/>
        </p:nvSpPr>
        <p:spPr>
          <a:xfrm>
            <a:off x="6935417" y="4987260"/>
            <a:ext cx="525658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sz="2400" b="0" dirty="0"/>
              <a:t>New set of self-consistent equations</a:t>
            </a:r>
          </a:p>
          <a:p>
            <a:pPr/>
            <a:r>
              <a:rPr lang="en-US" sz="2400" dirty="0"/>
              <a:t>To solve in primitive cell for each </a:t>
            </a:r>
            <a:r>
              <a:rPr lang="en-US" sz="2400" b="1" dirty="0"/>
              <a:t>q</a:t>
            </a:r>
          </a:p>
          <a:p>
            <a:pPr/>
            <a:r>
              <a:rPr lang="en-US" sz="2400" dirty="0"/>
              <a:t>Calculates </a:t>
            </a:r>
            <a:r>
              <a:rPr lang="en-US" sz="2400" i="1" dirty="0"/>
              <a:t>D(</a:t>
            </a:r>
            <a:r>
              <a:rPr lang="en-US" sz="2400" b="1" i="1" dirty="0"/>
              <a:t>q</a:t>
            </a:r>
            <a:r>
              <a:rPr lang="en-US" sz="2400" i="1" dirty="0"/>
              <a:t>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4DE1398B-803B-8B46-AA68-3FB48D28299E}"/>
              </a:ext>
            </a:extLst>
          </p:cNvPr>
          <p:cNvSpPr txBox="1"/>
          <p:nvPr/>
        </p:nvSpPr>
        <p:spPr>
          <a:xfrm>
            <a:off x="2533743" y="5805858"/>
            <a:ext cx="33963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sz="2400" dirty="0"/>
              <a:t>To compute in supercell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128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35" grpId="0"/>
      <p:bldP spid="36" grpId="0" animBg="1"/>
      <p:bldP spid="37" grpId="0" animBg="1"/>
      <p:bldP spid="39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light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418E19D9-2650-8A4C-BA22-4A5E21ADECB2}"/>
                  </a:ext>
                </a:extLst>
              </p:cNvPr>
              <p:cNvSpPr txBox="1"/>
              <p:nvPr/>
            </p:nvSpPr>
            <p:spPr>
              <a:xfrm>
                <a:off x="8832304" y="6021288"/>
                <a:ext cx="15161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𝓔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418E19D9-2650-8A4C-BA22-4A5E21AD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6021288"/>
                <a:ext cx="1516184" cy="430887"/>
              </a:xfrm>
              <a:prstGeom prst="rect">
                <a:avLst/>
              </a:prstGeom>
              <a:blipFill>
                <a:blip r:embed="rId3"/>
                <a:stretch>
                  <a:fillRect l="-4132" r="-6612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Does microwaved food taste inferior to that cooked conventionally? | New  Scientist">
            <a:extLst>
              <a:ext uri="{FF2B5EF4-FFF2-40B4-BE49-F238E27FC236}">
                <a16:creationId xmlns:a16="http://schemas.microsoft.com/office/drawing/2014/main" id="{074F424B-42C6-8449-AFA8-ADE61569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592796"/>
            <a:ext cx="6528725" cy="3672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BEB38C4B-7CDF-6640-A7D6-61068E9683A4}"/>
              </a:ext>
            </a:extLst>
          </p:cNvPr>
          <p:cNvSpPr/>
          <p:nvPr/>
        </p:nvSpPr>
        <p:spPr>
          <a:xfrm>
            <a:off x="9264352" y="1916832"/>
            <a:ext cx="590478" cy="5904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39E574C-77D9-CF41-990D-9CF2E750E37A}"/>
              </a:ext>
            </a:extLst>
          </p:cNvPr>
          <p:cNvSpPr/>
          <p:nvPr/>
        </p:nvSpPr>
        <p:spPr>
          <a:xfrm>
            <a:off x="8826951" y="2861996"/>
            <a:ext cx="437401" cy="43740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DD933C14-01CA-384D-9A09-E8FACA9E62F4}"/>
              </a:ext>
            </a:extLst>
          </p:cNvPr>
          <p:cNvSpPr/>
          <p:nvPr/>
        </p:nvSpPr>
        <p:spPr>
          <a:xfrm>
            <a:off x="9854830" y="2861996"/>
            <a:ext cx="437401" cy="43740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DD13AB18-9E86-1B43-A2E4-F2FD238C6F75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9120336" y="2420836"/>
            <a:ext cx="230490" cy="4321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C9A9DEDF-E2DE-0E46-B1CC-02EF2EE1D18B}"/>
              </a:ext>
            </a:extLst>
          </p:cNvPr>
          <p:cNvCxnSpPr>
            <a:cxnSpLocks/>
          </p:cNvCxnSpPr>
          <p:nvPr/>
        </p:nvCxnSpPr>
        <p:spPr>
          <a:xfrm flipH="1" flipV="1">
            <a:off x="9776559" y="2425407"/>
            <a:ext cx="207873" cy="4275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71183A-454F-A94E-83A0-A566ECB8236A}"/>
                  </a:ext>
                </a:extLst>
              </p:cNvPr>
              <p:cNvSpPr txBox="1"/>
              <p:nvPr/>
            </p:nvSpPr>
            <p:spPr>
              <a:xfrm>
                <a:off x="8826951" y="3356940"/>
                <a:ext cx="4444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A71183A-454F-A94E-83A0-A566ECB82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951" y="3356940"/>
                <a:ext cx="444417" cy="369332"/>
              </a:xfrm>
              <a:prstGeom prst="rect">
                <a:avLst/>
              </a:prstGeom>
              <a:blipFill>
                <a:blip r:embed="rId5"/>
                <a:stretch>
                  <a:fillRect l="-16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3CAF524-6FE4-3347-9AA2-A95EEC984A2F}"/>
                  </a:ext>
                </a:extLst>
              </p:cNvPr>
              <p:cNvSpPr txBox="1"/>
              <p:nvPr/>
            </p:nvSpPr>
            <p:spPr>
              <a:xfrm>
                <a:off x="10048498" y="3352063"/>
                <a:ext cx="4444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3CAF524-6FE4-3347-9AA2-A95EEC984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498" y="3352063"/>
                <a:ext cx="444417" cy="369332"/>
              </a:xfrm>
              <a:prstGeom prst="rect">
                <a:avLst/>
              </a:prstGeom>
              <a:blipFill>
                <a:blip r:embed="rId6"/>
                <a:stretch>
                  <a:fillRect l="-16667" r="-2778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10D2EA6-0CBD-E543-ADDC-AAAA2E1D9B8C}"/>
                  </a:ext>
                </a:extLst>
              </p:cNvPr>
              <p:cNvSpPr txBox="1"/>
              <p:nvPr/>
            </p:nvSpPr>
            <p:spPr>
              <a:xfrm>
                <a:off x="9436078" y="1441923"/>
                <a:ext cx="4444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10D2EA6-0CBD-E543-ADDC-AAAA2E1D9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078" y="1441923"/>
                <a:ext cx="444417" cy="369332"/>
              </a:xfrm>
              <a:prstGeom prst="rect">
                <a:avLst/>
              </a:prstGeom>
              <a:blipFill>
                <a:blip r:embed="rId7"/>
                <a:stretch>
                  <a:fillRect l="-16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6BAFF9A-3DC4-CC44-9E47-1386265855AF}"/>
              </a:ext>
            </a:extLst>
          </p:cNvPr>
          <p:cNvCxnSpPr/>
          <p:nvPr/>
        </p:nvCxnSpPr>
        <p:spPr>
          <a:xfrm flipV="1">
            <a:off x="8256240" y="2011563"/>
            <a:ext cx="0" cy="1224136"/>
          </a:xfrm>
          <a:prstGeom prst="straightConnector1">
            <a:avLst/>
          </a:prstGeom>
          <a:ln w="50800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07EBC55F-1BE0-6646-B6BE-F9D749538CDE}"/>
                  </a:ext>
                </a:extLst>
              </p:cNvPr>
              <p:cNvSpPr txBox="1"/>
              <p:nvPr/>
            </p:nvSpPr>
            <p:spPr>
              <a:xfrm>
                <a:off x="8073812" y="3333651"/>
                <a:ext cx="296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400" b="1" dirty="0" err="1"/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07EBC55F-1BE0-6646-B6BE-F9D74953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812" y="3333651"/>
                <a:ext cx="296555" cy="369332"/>
              </a:xfrm>
              <a:prstGeom prst="rect">
                <a:avLst/>
              </a:prstGeom>
              <a:blipFill>
                <a:blip r:embed="rId8"/>
                <a:stretch>
                  <a:fillRect l="-20000" r="-16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igura a mano libera 20">
            <a:extLst>
              <a:ext uri="{FF2B5EF4-FFF2-40B4-BE49-F238E27FC236}">
                <a16:creationId xmlns:a16="http://schemas.microsoft.com/office/drawing/2014/main" id="{00B976E4-12B5-0E42-9008-89D4162019D0}"/>
              </a:ext>
            </a:extLst>
          </p:cNvPr>
          <p:cNvSpPr/>
          <p:nvPr/>
        </p:nvSpPr>
        <p:spPr>
          <a:xfrm>
            <a:off x="7818293" y="4330975"/>
            <a:ext cx="3235569" cy="1166686"/>
          </a:xfrm>
          <a:custGeom>
            <a:avLst/>
            <a:gdLst>
              <a:gd name="connsiteX0" fmla="*/ 0 w 3235569"/>
              <a:gd name="connsiteY0" fmla="*/ 445477 h 1166686"/>
              <a:gd name="connsiteX1" fmla="*/ 269630 w 3235569"/>
              <a:gd name="connsiteY1" fmla="*/ 457200 h 1166686"/>
              <a:gd name="connsiteX2" fmla="*/ 656492 w 3235569"/>
              <a:gd name="connsiteY2" fmla="*/ 1160585 h 1166686"/>
              <a:gd name="connsiteX3" fmla="*/ 1008184 w 3235569"/>
              <a:gd name="connsiteY3" fmla="*/ 0 h 1166686"/>
              <a:gd name="connsiteX4" fmla="*/ 1359877 w 3235569"/>
              <a:gd name="connsiteY4" fmla="*/ 1160585 h 1166686"/>
              <a:gd name="connsiteX5" fmla="*/ 1652954 w 3235569"/>
              <a:gd name="connsiteY5" fmla="*/ 93785 h 1166686"/>
              <a:gd name="connsiteX6" fmla="*/ 1875692 w 3235569"/>
              <a:gd name="connsiteY6" fmla="*/ 1113693 h 1166686"/>
              <a:gd name="connsiteX7" fmla="*/ 2180492 w 3235569"/>
              <a:gd name="connsiteY7" fmla="*/ 46893 h 1166686"/>
              <a:gd name="connsiteX8" fmla="*/ 2368061 w 3235569"/>
              <a:gd name="connsiteY8" fmla="*/ 1148862 h 1166686"/>
              <a:gd name="connsiteX9" fmla="*/ 2649415 w 3235569"/>
              <a:gd name="connsiteY9" fmla="*/ 46893 h 1166686"/>
              <a:gd name="connsiteX10" fmla="*/ 2895600 w 3235569"/>
              <a:gd name="connsiteY10" fmla="*/ 750277 h 1166686"/>
              <a:gd name="connsiteX11" fmla="*/ 3106615 w 3235569"/>
              <a:gd name="connsiteY11" fmla="*/ 515816 h 1166686"/>
              <a:gd name="connsiteX12" fmla="*/ 3235569 w 3235569"/>
              <a:gd name="connsiteY12" fmla="*/ 597877 h 116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35569" h="1166686">
                <a:moveTo>
                  <a:pt x="0" y="445477"/>
                </a:moveTo>
                <a:cubicBezTo>
                  <a:pt x="80107" y="391746"/>
                  <a:pt x="160215" y="338015"/>
                  <a:pt x="269630" y="457200"/>
                </a:cubicBezTo>
                <a:cubicBezTo>
                  <a:pt x="379045" y="576385"/>
                  <a:pt x="533400" y="1236785"/>
                  <a:pt x="656492" y="1160585"/>
                </a:cubicBezTo>
                <a:cubicBezTo>
                  <a:pt x="779584" y="1084385"/>
                  <a:pt x="890953" y="0"/>
                  <a:pt x="1008184" y="0"/>
                </a:cubicBezTo>
                <a:cubicBezTo>
                  <a:pt x="1125415" y="0"/>
                  <a:pt x="1252415" y="1144954"/>
                  <a:pt x="1359877" y="1160585"/>
                </a:cubicBezTo>
                <a:cubicBezTo>
                  <a:pt x="1467339" y="1176216"/>
                  <a:pt x="1566985" y="101600"/>
                  <a:pt x="1652954" y="93785"/>
                </a:cubicBezTo>
                <a:cubicBezTo>
                  <a:pt x="1738923" y="85970"/>
                  <a:pt x="1787769" y="1121508"/>
                  <a:pt x="1875692" y="1113693"/>
                </a:cubicBezTo>
                <a:cubicBezTo>
                  <a:pt x="1963615" y="1105878"/>
                  <a:pt x="2098431" y="41031"/>
                  <a:pt x="2180492" y="46893"/>
                </a:cubicBezTo>
                <a:cubicBezTo>
                  <a:pt x="2262554" y="52754"/>
                  <a:pt x="2289907" y="1148862"/>
                  <a:pt x="2368061" y="1148862"/>
                </a:cubicBezTo>
                <a:cubicBezTo>
                  <a:pt x="2446215" y="1148862"/>
                  <a:pt x="2561492" y="113324"/>
                  <a:pt x="2649415" y="46893"/>
                </a:cubicBezTo>
                <a:cubicBezTo>
                  <a:pt x="2737338" y="-19538"/>
                  <a:pt x="2819400" y="672123"/>
                  <a:pt x="2895600" y="750277"/>
                </a:cubicBezTo>
                <a:cubicBezTo>
                  <a:pt x="2971800" y="828431"/>
                  <a:pt x="3049954" y="541216"/>
                  <a:pt x="3106615" y="515816"/>
                </a:cubicBezTo>
                <a:cubicBezTo>
                  <a:pt x="3163277" y="490416"/>
                  <a:pt x="3199423" y="544146"/>
                  <a:pt x="3235569" y="597877"/>
                </a:cubicBezTo>
              </a:path>
            </a:pathLst>
          </a:custGeom>
          <a:noFill/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BCB4092-B4DA-F146-8B7E-D9CE4E0354B6}"/>
              </a:ext>
            </a:extLst>
          </p:cNvPr>
          <p:cNvSpPr txBox="1"/>
          <p:nvPr/>
        </p:nvSpPr>
        <p:spPr>
          <a:xfrm>
            <a:off x="9179169" y="381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16C6B325-ACFB-6E4F-A0AB-F27395654B3F}"/>
                  </a:ext>
                </a:extLst>
              </p:cNvPr>
              <p:cNvSpPr txBox="1"/>
              <p:nvPr/>
            </p:nvSpPr>
            <p:spPr>
              <a:xfrm>
                <a:off x="11341260" y="4698874"/>
                <a:ext cx="3173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16C6B325-ACFB-6E4F-A0AB-F27395654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260" y="4698874"/>
                <a:ext cx="317395" cy="430887"/>
              </a:xfrm>
              <a:prstGeom prst="rect">
                <a:avLst/>
              </a:prstGeom>
              <a:blipFill>
                <a:blip r:embed="rId9"/>
                <a:stretch>
                  <a:fillRect l="-18519" r="-18519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13E811-5EF9-FF47-B812-AF752750B6E7}"/>
              </a:ext>
            </a:extLst>
          </p:cNvPr>
          <p:cNvSpPr txBox="1"/>
          <p:nvPr/>
        </p:nvSpPr>
        <p:spPr>
          <a:xfrm>
            <a:off x="89655" y="6066751"/>
            <a:ext cx="77286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/>
              <a:t>Electromagnetic range where ions respond: 0–10</a:t>
            </a:r>
            <a:r>
              <a:rPr lang="en-US" sz="2400" b="0" baseline="30000" dirty="0"/>
              <a:t>12</a:t>
            </a:r>
            <a:r>
              <a:rPr lang="en-US" sz="2400" b="0" dirty="0"/>
              <a:t> Hz</a:t>
            </a:r>
          </a:p>
        </p:txBody>
      </p:sp>
    </p:spTree>
    <p:extLst>
      <p:ext uri="{BB962C8B-B14F-4D97-AF65-F5344CB8AC3E}">
        <p14:creationId xmlns:p14="http://schemas.microsoft.com/office/powerpoint/2010/main" val="272515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" grpId="0" animBg="1"/>
      <p:bldP spid="6" grpId="0" animBg="1"/>
      <p:bldP spid="7" grpId="0" animBg="1"/>
      <p:bldP spid="17" grpId="0"/>
      <p:bldP spid="18" grpId="0"/>
      <p:bldP spid="19" grpId="0"/>
      <p:bldP spid="23" grpId="0"/>
      <p:bldP spid="21" grpId="0" animBg="1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418AD0DC-4F7F-6246-8EF0-1E162E162F63}"/>
              </a:ext>
            </a:extLst>
          </p:cNvPr>
          <p:cNvSpPr/>
          <p:nvPr/>
        </p:nvSpPr>
        <p:spPr>
          <a:xfrm>
            <a:off x="3450170" y="5234224"/>
            <a:ext cx="701614" cy="1135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3DD51FCD-025B-BA47-9B94-A76CC7F65981}"/>
              </a:ext>
            </a:extLst>
          </p:cNvPr>
          <p:cNvSpPr/>
          <p:nvPr/>
        </p:nvSpPr>
        <p:spPr>
          <a:xfrm>
            <a:off x="5298586" y="2305801"/>
            <a:ext cx="324036" cy="324036"/>
          </a:xfrm>
          <a:prstGeom prst="ellipse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absorption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67667FD-9999-C04D-9906-FE7A522E11E4}"/>
              </a:ext>
            </a:extLst>
          </p:cNvPr>
          <p:cNvSpPr/>
          <p:nvPr/>
        </p:nvSpPr>
        <p:spPr>
          <a:xfrm>
            <a:off x="5406598" y="2305801"/>
            <a:ext cx="324036" cy="3240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10F0888-1C70-1C47-B7F7-307C97AB503A}"/>
              </a:ext>
            </a:extLst>
          </p:cNvPr>
          <p:cNvSpPr/>
          <p:nvPr/>
        </p:nvSpPr>
        <p:spPr>
          <a:xfrm>
            <a:off x="6270694" y="2305801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8BE7945-C1ED-5D40-8AF9-A9FB923A2C28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5730634" y="2467819"/>
            <a:ext cx="54006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2D5AA8F-C663-8842-9796-07FA34A31B30}"/>
                  </a:ext>
                </a:extLst>
              </p:cNvPr>
              <p:cNvSpPr txBox="1"/>
              <p:nvPr/>
            </p:nvSpPr>
            <p:spPr>
              <a:xfrm>
                <a:off x="6273251" y="1723440"/>
                <a:ext cx="533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 err="1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2D5AA8F-C663-8842-9796-07FA34A31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51" y="1723440"/>
                <a:ext cx="533158" cy="430887"/>
              </a:xfrm>
              <a:prstGeom prst="rect">
                <a:avLst/>
              </a:prstGeom>
              <a:blipFill>
                <a:blip r:embed="rId2"/>
                <a:stretch>
                  <a:fillRect l="-11364" r="-227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E1572AB-EB59-3648-94AF-F187377B19E7}"/>
                  </a:ext>
                </a:extLst>
              </p:cNvPr>
              <p:cNvSpPr txBox="1"/>
              <p:nvPr/>
            </p:nvSpPr>
            <p:spPr>
              <a:xfrm>
                <a:off x="4704233" y="4005064"/>
                <a:ext cx="2340833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E1572AB-EB59-3648-94AF-F187377B1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233" y="4005064"/>
                <a:ext cx="2340833" cy="741165"/>
              </a:xfrm>
              <a:prstGeom prst="rect">
                <a:avLst/>
              </a:prstGeom>
              <a:blipFill>
                <a:blip r:embed="rId3"/>
                <a:stretch>
                  <a:fillRect l="-2162" r="-541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4B73D3F6-7C76-1145-BF0E-2D580A2B856E}"/>
              </a:ext>
            </a:extLst>
          </p:cNvPr>
          <p:cNvCxnSpPr>
            <a:cxnSpLocks/>
          </p:cNvCxnSpPr>
          <p:nvPr/>
        </p:nvCxnSpPr>
        <p:spPr>
          <a:xfrm>
            <a:off x="2783632" y="1844824"/>
            <a:ext cx="1758870" cy="0"/>
          </a:xfrm>
          <a:prstGeom prst="line">
            <a:avLst/>
          </a:prstGeom>
          <a:ln w="6350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66198AF4-0F62-724D-A4BA-E6FC16FECFAC}"/>
              </a:ext>
            </a:extLst>
          </p:cNvPr>
          <p:cNvCxnSpPr>
            <a:cxnSpLocks/>
          </p:cNvCxnSpPr>
          <p:nvPr/>
        </p:nvCxnSpPr>
        <p:spPr>
          <a:xfrm>
            <a:off x="2783632" y="2070140"/>
            <a:ext cx="1758870" cy="0"/>
          </a:xfrm>
          <a:prstGeom prst="line">
            <a:avLst/>
          </a:prstGeom>
          <a:ln w="6350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347B30EE-12F2-D744-A410-AD7BB8CB5B64}"/>
              </a:ext>
            </a:extLst>
          </p:cNvPr>
          <p:cNvCxnSpPr>
            <a:cxnSpLocks/>
          </p:cNvCxnSpPr>
          <p:nvPr/>
        </p:nvCxnSpPr>
        <p:spPr>
          <a:xfrm>
            <a:off x="2783632" y="2348880"/>
            <a:ext cx="1758870" cy="0"/>
          </a:xfrm>
          <a:prstGeom prst="line">
            <a:avLst/>
          </a:prstGeom>
          <a:ln w="6350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6440FE29-C9DA-CB49-A43D-09651A310503}"/>
              </a:ext>
            </a:extLst>
          </p:cNvPr>
          <p:cNvCxnSpPr>
            <a:cxnSpLocks/>
          </p:cNvCxnSpPr>
          <p:nvPr/>
        </p:nvCxnSpPr>
        <p:spPr>
          <a:xfrm flipV="1">
            <a:off x="2783632" y="2621453"/>
            <a:ext cx="1758870" cy="5549"/>
          </a:xfrm>
          <a:prstGeom prst="line">
            <a:avLst/>
          </a:prstGeom>
          <a:ln w="6350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B7730AF4-3E77-FA4C-8FA0-1954248FA85C}"/>
              </a:ext>
            </a:extLst>
          </p:cNvPr>
          <p:cNvCxnSpPr>
            <a:cxnSpLocks/>
          </p:cNvCxnSpPr>
          <p:nvPr/>
        </p:nvCxnSpPr>
        <p:spPr>
          <a:xfrm>
            <a:off x="2783632" y="2852936"/>
            <a:ext cx="1758870" cy="0"/>
          </a:xfrm>
          <a:prstGeom prst="line">
            <a:avLst/>
          </a:prstGeom>
          <a:ln w="6350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5F820547-A671-EC4F-9D6F-CE72308F79C4}"/>
              </a:ext>
            </a:extLst>
          </p:cNvPr>
          <p:cNvCxnSpPr>
            <a:cxnSpLocks/>
          </p:cNvCxnSpPr>
          <p:nvPr/>
        </p:nvCxnSpPr>
        <p:spPr>
          <a:xfrm>
            <a:off x="7422822" y="1844824"/>
            <a:ext cx="1409482" cy="0"/>
          </a:xfrm>
          <a:prstGeom prst="line">
            <a:avLst/>
          </a:prstGeom>
          <a:ln w="6350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1 83">
            <a:extLst>
              <a:ext uri="{FF2B5EF4-FFF2-40B4-BE49-F238E27FC236}">
                <a16:creationId xmlns:a16="http://schemas.microsoft.com/office/drawing/2014/main" id="{C6B7F39C-1677-E04C-9D5B-29C0212E9BEC}"/>
              </a:ext>
            </a:extLst>
          </p:cNvPr>
          <p:cNvCxnSpPr>
            <a:cxnSpLocks/>
          </p:cNvCxnSpPr>
          <p:nvPr/>
        </p:nvCxnSpPr>
        <p:spPr>
          <a:xfrm>
            <a:off x="7422822" y="2348880"/>
            <a:ext cx="1409482" cy="0"/>
          </a:xfrm>
          <a:prstGeom prst="line">
            <a:avLst/>
          </a:prstGeom>
          <a:ln w="6350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1 85">
            <a:extLst>
              <a:ext uri="{FF2B5EF4-FFF2-40B4-BE49-F238E27FC236}">
                <a16:creationId xmlns:a16="http://schemas.microsoft.com/office/drawing/2014/main" id="{9C4DA4A2-E0CE-434E-B28D-A7AF63492881}"/>
              </a:ext>
            </a:extLst>
          </p:cNvPr>
          <p:cNvCxnSpPr>
            <a:cxnSpLocks/>
          </p:cNvCxnSpPr>
          <p:nvPr/>
        </p:nvCxnSpPr>
        <p:spPr>
          <a:xfrm>
            <a:off x="7422822" y="2852936"/>
            <a:ext cx="1409482" cy="0"/>
          </a:xfrm>
          <a:prstGeom prst="line">
            <a:avLst/>
          </a:prstGeom>
          <a:ln w="6350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96DA13C8-43B9-884D-B546-E7079B7ACFA7}"/>
                  </a:ext>
                </a:extLst>
              </p:cNvPr>
              <p:cNvSpPr txBox="1"/>
              <p:nvPr/>
            </p:nvSpPr>
            <p:spPr>
              <a:xfrm>
                <a:off x="3450170" y="5361465"/>
                <a:ext cx="4970848" cy="91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96DA13C8-43B9-884D-B546-E7079B7AC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170" y="5361465"/>
                <a:ext cx="4970848" cy="915828"/>
              </a:xfrm>
              <a:prstGeom prst="rect">
                <a:avLst/>
              </a:prstGeom>
              <a:blipFill>
                <a:blip r:embed="rId4"/>
                <a:stretch>
                  <a:fillRect r="-765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e 90">
            <a:extLst>
              <a:ext uri="{FF2B5EF4-FFF2-40B4-BE49-F238E27FC236}">
                <a16:creationId xmlns:a16="http://schemas.microsoft.com/office/drawing/2014/main" id="{F74F0962-3E87-744B-AAD7-596452C2E9EC}"/>
              </a:ext>
            </a:extLst>
          </p:cNvPr>
          <p:cNvSpPr/>
          <p:nvPr/>
        </p:nvSpPr>
        <p:spPr>
          <a:xfrm>
            <a:off x="6396708" y="2305801"/>
            <a:ext cx="324036" cy="324036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27E92EBA-4D7B-4A4F-86EA-DDCFEBF65C42}"/>
              </a:ext>
            </a:extLst>
          </p:cNvPr>
          <p:cNvSpPr/>
          <p:nvPr/>
        </p:nvSpPr>
        <p:spPr>
          <a:xfrm>
            <a:off x="6138423" y="2302966"/>
            <a:ext cx="324036" cy="324036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375B72C9-8E61-0549-893F-07D7E4E3126E}"/>
              </a:ext>
            </a:extLst>
          </p:cNvPr>
          <p:cNvSpPr/>
          <p:nvPr/>
        </p:nvSpPr>
        <p:spPr>
          <a:xfrm>
            <a:off x="6011525" y="2305801"/>
            <a:ext cx="324036" cy="32403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101D04E4-4F59-E54C-8CDB-5070FAA49373}"/>
              </a:ext>
            </a:extLst>
          </p:cNvPr>
          <p:cNvSpPr/>
          <p:nvPr/>
        </p:nvSpPr>
        <p:spPr>
          <a:xfrm>
            <a:off x="6558726" y="2305801"/>
            <a:ext cx="324036" cy="32403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B0866D60-3736-FA40-BE15-F512C62AF853}"/>
              </a:ext>
            </a:extLst>
          </p:cNvPr>
          <p:cNvSpPr/>
          <p:nvPr/>
        </p:nvSpPr>
        <p:spPr>
          <a:xfrm>
            <a:off x="5478606" y="2305801"/>
            <a:ext cx="324036" cy="324036"/>
          </a:xfrm>
          <a:prstGeom prst="ellipse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A687F714-F009-5941-B72B-035F040A6C90}"/>
              </a:ext>
            </a:extLst>
          </p:cNvPr>
          <p:cNvSpPr/>
          <p:nvPr/>
        </p:nvSpPr>
        <p:spPr>
          <a:xfrm>
            <a:off x="5210310" y="2305988"/>
            <a:ext cx="324036" cy="324036"/>
          </a:xfrm>
          <a:prstGeom prst="ellipse">
            <a:avLst/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D8F3488-A30D-1C43-B340-6142DE6A9FD5}"/>
              </a:ext>
            </a:extLst>
          </p:cNvPr>
          <p:cNvSpPr/>
          <p:nvPr/>
        </p:nvSpPr>
        <p:spPr>
          <a:xfrm>
            <a:off x="5550614" y="2305801"/>
            <a:ext cx="324036" cy="324036"/>
          </a:xfrm>
          <a:prstGeom prst="ellipse">
            <a:avLst/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978C4835-DE5C-D844-AA74-9FBC1016A51D}"/>
                  </a:ext>
                </a:extLst>
              </p:cNvPr>
              <p:cNvSpPr txBox="1"/>
              <p:nvPr/>
            </p:nvSpPr>
            <p:spPr>
              <a:xfrm>
                <a:off x="5402436" y="1732087"/>
                <a:ext cx="533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 err="1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978C4835-DE5C-D844-AA74-9FBC1016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436" y="1732087"/>
                <a:ext cx="533158" cy="430887"/>
              </a:xfrm>
              <a:prstGeom prst="rect">
                <a:avLst/>
              </a:prstGeom>
              <a:blipFill>
                <a:blip r:embed="rId5"/>
                <a:stretch>
                  <a:fillRect l="-1395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EFFBA1A8-B061-224F-9EB6-BB22BAD83836}"/>
              </a:ext>
            </a:extLst>
          </p:cNvPr>
          <p:cNvSpPr txBox="1"/>
          <p:nvPr/>
        </p:nvSpPr>
        <p:spPr>
          <a:xfrm>
            <a:off x="119336" y="5634713"/>
            <a:ext cx="31328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/>
              <a:t>Born effective charges</a:t>
            </a:r>
          </a:p>
        </p:txBody>
      </p:sp>
    </p:spTree>
    <p:extLst>
      <p:ext uri="{BB962C8B-B14F-4D97-AF65-F5344CB8AC3E}">
        <p14:creationId xmlns:p14="http://schemas.microsoft.com/office/powerpoint/2010/main" val="69062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88" grpId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amorphous silica (SiO</a:t>
            </a:r>
            <a:r>
              <a:rPr lang="en-US" sz="3200" baseline="-25000" dirty="0"/>
              <a:t>2</a:t>
            </a:r>
            <a:r>
              <a:rPr lang="en-US" dirty="0"/>
              <a:t>)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293A8222-AA80-4C44-BBBD-704F19FA1830}"/>
              </a:ext>
            </a:extLst>
          </p:cNvPr>
          <p:cNvGrpSpPr/>
          <p:nvPr/>
        </p:nvGrpSpPr>
        <p:grpSpPr>
          <a:xfrm>
            <a:off x="-83891" y="1484784"/>
            <a:ext cx="7908083" cy="4176464"/>
            <a:chOff x="3450149" y="0"/>
            <a:chExt cx="7153667" cy="3778038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37F934B9-E2DB-B342-9742-C700E6FBD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300"/>
            <a:stretch/>
          </p:blipFill>
          <p:spPr>
            <a:xfrm>
              <a:off x="3503712" y="0"/>
              <a:ext cx="6962340" cy="2996952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2D6B2E02-281A-3E40-B499-E28BA52A2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88610" r="-2748"/>
            <a:stretch/>
          </p:blipFill>
          <p:spPr>
            <a:xfrm>
              <a:off x="3450149" y="2996950"/>
              <a:ext cx="7153667" cy="781088"/>
            </a:xfrm>
            <a:prstGeom prst="rect">
              <a:avLst/>
            </a:prstGeom>
          </p:spPr>
        </p:pic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745B4AD-6D51-8F4C-9D51-F4C500BF86A2}"/>
              </a:ext>
            </a:extLst>
          </p:cNvPr>
          <p:cNvSpPr txBox="1"/>
          <p:nvPr/>
        </p:nvSpPr>
        <p:spPr>
          <a:xfrm>
            <a:off x="665058" y="6469943"/>
            <a:ext cx="1086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L. </a:t>
            </a:r>
            <a:r>
              <a:rPr lang="en-US" sz="1200" dirty="0" err="1"/>
              <a:t>Giacomazzi</a:t>
            </a:r>
            <a:r>
              <a:rPr lang="en-US" sz="1200" dirty="0"/>
              <a:t> et al., Phys. Rev. B, 79, 064202 (2009)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6C1CFC4-179F-B44A-8C98-D7D02C2F2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196752"/>
            <a:ext cx="43924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of the interactions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67667FD-9999-C04D-9906-FE7A522E11E4}"/>
              </a:ext>
            </a:extLst>
          </p:cNvPr>
          <p:cNvSpPr/>
          <p:nvPr/>
        </p:nvSpPr>
        <p:spPr>
          <a:xfrm>
            <a:off x="1257304" y="2737849"/>
            <a:ext cx="590478" cy="5904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10F0888-1C70-1C47-B7F7-307C97AB503A}"/>
              </a:ext>
            </a:extLst>
          </p:cNvPr>
          <p:cNvSpPr/>
          <p:nvPr/>
        </p:nvSpPr>
        <p:spPr>
          <a:xfrm>
            <a:off x="9465709" y="2740684"/>
            <a:ext cx="590477" cy="5904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8BE7945-C1ED-5D40-8AF9-A9FB923A2C28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1847782" y="3033088"/>
            <a:ext cx="287778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e 90">
            <a:extLst>
              <a:ext uri="{FF2B5EF4-FFF2-40B4-BE49-F238E27FC236}">
                <a16:creationId xmlns:a16="http://schemas.microsoft.com/office/drawing/2014/main" id="{F74F0962-3E87-744B-AAD7-596452C2E9EC}"/>
              </a:ext>
            </a:extLst>
          </p:cNvPr>
          <p:cNvSpPr/>
          <p:nvPr/>
        </p:nvSpPr>
        <p:spPr>
          <a:xfrm>
            <a:off x="9591723" y="2740684"/>
            <a:ext cx="590477" cy="590477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27E92EBA-4D7B-4A4F-86EA-DDCFEBF65C42}"/>
              </a:ext>
            </a:extLst>
          </p:cNvPr>
          <p:cNvSpPr/>
          <p:nvPr/>
        </p:nvSpPr>
        <p:spPr>
          <a:xfrm>
            <a:off x="9333438" y="2737849"/>
            <a:ext cx="590477" cy="590477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375B72C9-8E61-0549-893F-07D7E4E3126E}"/>
              </a:ext>
            </a:extLst>
          </p:cNvPr>
          <p:cNvSpPr/>
          <p:nvPr/>
        </p:nvSpPr>
        <p:spPr>
          <a:xfrm>
            <a:off x="9206540" y="2740684"/>
            <a:ext cx="590477" cy="590477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101D04E4-4F59-E54C-8CDB-5070FAA49373}"/>
              </a:ext>
            </a:extLst>
          </p:cNvPr>
          <p:cNvSpPr/>
          <p:nvPr/>
        </p:nvSpPr>
        <p:spPr>
          <a:xfrm>
            <a:off x="9753741" y="2737849"/>
            <a:ext cx="590477" cy="590477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978C4835-DE5C-D844-AA74-9FBC1016A51D}"/>
                  </a:ext>
                </a:extLst>
              </p:cNvPr>
              <p:cNvSpPr txBox="1"/>
              <p:nvPr/>
            </p:nvSpPr>
            <p:spPr>
              <a:xfrm>
                <a:off x="1060453" y="2086763"/>
                <a:ext cx="9841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z="2800" dirty="0" err="1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978C4835-DE5C-D844-AA74-9FBC1016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53" y="2086763"/>
                <a:ext cx="984180" cy="430887"/>
              </a:xfrm>
              <a:prstGeom prst="rect">
                <a:avLst/>
              </a:prstGeom>
              <a:blipFill>
                <a:blip r:embed="rId2"/>
                <a:stretch>
                  <a:fillRect l="-7692" r="-769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ttore 1 37">
            <a:extLst>
              <a:ext uri="{FF2B5EF4-FFF2-40B4-BE49-F238E27FC236}">
                <a16:creationId xmlns:a16="http://schemas.microsoft.com/office/drawing/2014/main" id="{F431FEB8-1F13-F74D-8A3B-AD482BE31E83}"/>
              </a:ext>
            </a:extLst>
          </p:cNvPr>
          <p:cNvCxnSpPr>
            <a:cxnSpLocks/>
          </p:cNvCxnSpPr>
          <p:nvPr/>
        </p:nvCxnSpPr>
        <p:spPr>
          <a:xfrm>
            <a:off x="5591944" y="3108427"/>
            <a:ext cx="576064" cy="0"/>
          </a:xfrm>
          <a:prstGeom prst="line">
            <a:avLst/>
          </a:prstGeom>
          <a:ln w="889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e 39">
            <a:extLst>
              <a:ext uri="{FF2B5EF4-FFF2-40B4-BE49-F238E27FC236}">
                <a16:creationId xmlns:a16="http://schemas.microsoft.com/office/drawing/2014/main" id="{B7331B37-E7A8-C24B-BEF4-D875B9EEB79E}"/>
              </a:ext>
            </a:extLst>
          </p:cNvPr>
          <p:cNvSpPr/>
          <p:nvPr/>
        </p:nvSpPr>
        <p:spPr>
          <a:xfrm>
            <a:off x="1257304" y="5770154"/>
            <a:ext cx="590478" cy="5904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5BD4AC0-AF1D-7C42-A363-2702127312DB}"/>
              </a:ext>
            </a:extLst>
          </p:cNvPr>
          <p:cNvSpPr/>
          <p:nvPr/>
        </p:nvSpPr>
        <p:spPr>
          <a:xfrm>
            <a:off x="9465709" y="5772989"/>
            <a:ext cx="590477" cy="5904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5B1D052C-F954-1F41-9FD3-B8716B5BECD3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1847782" y="6065393"/>
            <a:ext cx="1368152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D9D8819F-109D-3E4A-BED6-C682BCEA4EE3}"/>
                  </a:ext>
                </a:extLst>
              </p:cNvPr>
              <p:cNvSpPr txBox="1"/>
              <p:nvPr/>
            </p:nvSpPr>
            <p:spPr>
              <a:xfrm>
                <a:off x="9552384" y="5215818"/>
                <a:ext cx="533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 err="1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D9D8819F-109D-3E4A-BED6-C682BCEA4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215818"/>
                <a:ext cx="533158" cy="430887"/>
              </a:xfrm>
              <a:prstGeom prst="rect">
                <a:avLst/>
              </a:prstGeom>
              <a:blipFill>
                <a:blip r:embed="rId3"/>
                <a:stretch>
                  <a:fillRect l="-14286" r="-238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e 47">
            <a:extLst>
              <a:ext uri="{FF2B5EF4-FFF2-40B4-BE49-F238E27FC236}">
                <a16:creationId xmlns:a16="http://schemas.microsoft.com/office/drawing/2014/main" id="{3C6EF781-64B2-7949-8E4A-4C081E270BD4}"/>
              </a:ext>
            </a:extLst>
          </p:cNvPr>
          <p:cNvSpPr/>
          <p:nvPr/>
        </p:nvSpPr>
        <p:spPr>
          <a:xfrm>
            <a:off x="9591723" y="5772989"/>
            <a:ext cx="590477" cy="590477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9AD230BD-A391-FC47-BE05-89BC0845411C}"/>
              </a:ext>
            </a:extLst>
          </p:cNvPr>
          <p:cNvSpPr/>
          <p:nvPr/>
        </p:nvSpPr>
        <p:spPr>
          <a:xfrm>
            <a:off x="9333438" y="5770154"/>
            <a:ext cx="590477" cy="590477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7CB51E1-61DF-1648-AEED-1AB76B9D097A}"/>
              </a:ext>
            </a:extLst>
          </p:cNvPr>
          <p:cNvSpPr/>
          <p:nvPr/>
        </p:nvSpPr>
        <p:spPr>
          <a:xfrm>
            <a:off x="9206540" y="5772989"/>
            <a:ext cx="590477" cy="590477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D8B5076E-A8DC-FD4B-AED1-3190B1517F09}"/>
              </a:ext>
            </a:extLst>
          </p:cNvPr>
          <p:cNvSpPr/>
          <p:nvPr/>
        </p:nvSpPr>
        <p:spPr>
          <a:xfrm>
            <a:off x="9753741" y="5770154"/>
            <a:ext cx="590477" cy="590477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65F3949F-5F37-F641-9700-7D4E7A3D5D48}"/>
                  </a:ext>
                </a:extLst>
              </p:cNvPr>
              <p:cNvSpPr txBox="1"/>
              <p:nvPr/>
            </p:nvSpPr>
            <p:spPr>
              <a:xfrm>
                <a:off x="1314624" y="5109171"/>
                <a:ext cx="533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 err="1"/>
              </a:p>
            </p:txBody>
          </p:sp>
        </mc:Choice>
        <mc:Fallback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65F3949F-5F37-F641-9700-7D4E7A3D5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624" y="5109171"/>
                <a:ext cx="533158" cy="430887"/>
              </a:xfrm>
              <a:prstGeom prst="rect">
                <a:avLst/>
              </a:prstGeom>
              <a:blipFill>
                <a:blip r:embed="rId4"/>
                <a:stretch>
                  <a:fillRect l="-1395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ttore 1 53">
            <a:extLst>
              <a:ext uri="{FF2B5EF4-FFF2-40B4-BE49-F238E27FC236}">
                <a16:creationId xmlns:a16="http://schemas.microsoft.com/office/drawing/2014/main" id="{7D7CF5E9-7491-244B-B148-DD0A42FAF73E}"/>
              </a:ext>
            </a:extLst>
          </p:cNvPr>
          <p:cNvCxnSpPr>
            <a:cxnSpLocks/>
          </p:cNvCxnSpPr>
          <p:nvPr/>
        </p:nvCxnSpPr>
        <p:spPr>
          <a:xfrm>
            <a:off x="5591944" y="6140732"/>
            <a:ext cx="576064" cy="0"/>
          </a:xfrm>
          <a:prstGeom prst="line">
            <a:avLst/>
          </a:prstGeom>
          <a:ln w="889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AC9BA8C0-FBF5-8749-AD4E-AD18AA676797}"/>
                  </a:ext>
                </a:extLst>
              </p:cNvPr>
              <p:cNvSpPr txBox="1"/>
              <p:nvPr/>
            </p:nvSpPr>
            <p:spPr>
              <a:xfrm>
                <a:off x="2427334" y="2680572"/>
                <a:ext cx="142077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z="2800" dirty="0" err="1"/>
              </a:p>
            </p:txBody>
          </p:sp>
        </mc:Choice>
        <mc:Fallback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AC9BA8C0-FBF5-8749-AD4E-AD18AA676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34" y="2680572"/>
                <a:ext cx="1420774" cy="806631"/>
              </a:xfrm>
              <a:prstGeom prst="rect">
                <a:avLst/>
              </a:prstGeom>
              <a:blipFill>
                <a:blip r:embed="rId5"/>
                <a:stretch>
                  <a:fillRect l="-5357" t="-3125" r="-5357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C83C65A5-0A24-A341-AFAB-901316746E71}"/>
                  </a:ext>
                </a:extLst>
              </p:cNvPr>
              <p:cNvSpPr txBox="1"/>
              <p:nvPr/>
            </p:nvSpPr>
            <p:spPr>
              <a:xfrm>
                <a:off x="3422311" y="5646705"/>
                <a:ext cx="1423980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800" dirty="0" err="1"/>
              </a:p>
            </p:txBody>
          </p:sp>
        </mc:Choice>
        <mc:Fallback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C83C65A5-0A24-A341-AFAB-90131674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11" y="5646705"/>
                <a:ext cx="1423980" cy="806631"/>
              </a:xfrm>
              <a:prstGeom prst="rect">
                <a:avLst/>
              </a:prstGeom>
              <a:blipFill>
                <a:blip r:embed="rId6"/>
                <a:stretch>
                  <a:fillRect l="-4425" t="-1538" r="-442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A2C01327-165C-3F43-8829-E2DE37E20E2A}"/>
              </a:ext>
            </a:extLst>
          </p:cNvPr>
          <p:cNvSpPr txBox="1"/>
          <p:nvPr/>
        </p:nvSpPr>
        <p:spPr>
          <a:xfrm>
            <a:off x="4213943" y="4299727"/>
            <a:ext cx="33320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</a:rPr>
              <a:t>Long range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(polar semiconductors)</a:t>
            </a:r>
            <a:endParaRPr lang="en-US" sz="2400" b="0" dirty="0">
              <a:solidFill>
                <a:srgbClr val="0070C0"/>
              </a:solidFill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70CFEFB-B056-2942-8C8F-CC79FC4BDD7E}"/>
              </a:ext>
            </a:extLst>
          </p:cNvPr>
          <p:cNvSpPr txBox="1"/>
          <p:nvPr/>
        </p:nvSpPr>
        <p:spPr>
          <a:xfrm>
            <a:off x="3040160" y="1196752"/>
            <a:ext cx="56796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accent2">
                    <a:lumMod val="75000"/>
                  </a:schemeClr>
                </a:solidFill>
              </a:rPr>
              <a:t>Short range</a:t>
            </a:r>
          </a:p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(homopolar semiconductors, metals)</a:t>
            </a:r>
            <a:endParaRPr lang="en-US" sz="2400" b="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1D5A064-CA5A-934D-8803-CE50FDF31EB3}"/>
                  </a:ext>
                </a:extLst>
              </p:cNvPr>
              <p:cNvSpPr txBox="1"/>
              <p:nvPr/>
            </p:nvSpPr>
            <p:spPr>
              <a:xfrm>
                <a:off x="9261651" y="2086763"/>
                <a:ext cx="9841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z="2800" dirty="0" err="1"/>
              </a:p>
            </p:txBody>
          </p:sp>
        </mc:Choice>
        <mc:Fallback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1D5A064-CA5A-934D-8803-CE50FDF31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51" y="2086763"/>
                <a:ext cx="984180" cy="430887"/>
              </a:xfrm>
              <a:prstGeom prst="rect">
                <a:avLst/>
              </a:prstGeom>
              <a:blipFill>
                <a:blip r:embed="rId7"/>
                <a:stretch>
                  <a:fillRect l="-7692" r="-769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4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7" grpId="0"/>
      <p:bldP spid="48" grpId="0" animBg="1"/>
      <p:bldP spid="49" grpId="0" animBg="1"/>
      <p:bldP spid="50" grpId="0" animBg="1"/>
      <p:bldP spid="51" grpId="0" animBg="1"/>
      <p:bldP spid="53" grpId="0"/>
      <p:bldP spid="56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Long-wavelength vibrations in polar materials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8635942-9DF3-0849-BFFA-0E468E2511A5}"/>
              </a:ext>
            </a:extLst>
          </p:cNvPr>
          <p:cNvSpPr/>
          <p:nvPr/>
        </p:nvSpPr>
        <p:spPr>
          <a:xfrm>
            <a:off x="1976577" y="3010566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D1F7259-F21A-3B4D-9289-813223209D38}"/>
              </a:ext>
            </a:extLst>
          </p:cNvPr>
          <p:cNvCxnSpPr>
            <a:cxnSpLocks/>
          </p:cNvCxnSpPr>
          <p:nvPr/>
        </p:nvCxnSpPr>
        <p:spPr>
          <a:xfrm>
            <a:off x="1064660" y="2732827"/>
            <a:ext cx="0" cy="86409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27D68BC7-DD8A-BD43-9461-288EDD31327F}"/>
              </a:ext>
            </a:extLst>
          </p:cNvPr>
          <p:cNvSpPr/>
          <p:nvPr/>
        </p:nvSpPr>
        <p:spPr>
          <a:xfrm>
            <a:off x="1186758" y="3010566"/>
            <a:ext cx="324036" cy="3240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23ABB511-95F2-0046-8F74-9FA6F4FD18F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510794" y="3172584"/>
            <a:ext cx="2137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>
            <a:extLst>
              <a:ext uri="{FF2B5EF4-FFF2-40B4-BE49-F238E27FC236}">
                <a16:creationId xmlns:a16="http://schemas.microsoft.com/office/drawing/2014/main" id="{57198279-206B-2F49-8A2E-BCD27B6BBA2A}"/>
              </a:ext>
            </a:extLst>
          </p:cNvPr>
          <p:cNvCxnSpPr>
            <a:cxnSpLocks/>
          </p:cNvCxnSpPr>
          <p:nvPr/>
        </p:nvCxnSpPr>
        <p:spPr>
          <a:xfrm>
            <a:off x="776611" y="3599089"/>
            <a:ext cx="455568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82F37F73-2EDC-6D4F-9CEC-FA11229D8571}"/>
              </a:ext>
            </a:extLst>
          </p:cNvPr>
          <p:cNvCxnSpPr>
            <a:cxnSpLocks/>
          </p:cNvCxnSpPr>
          <p:nvPr/>
        </p:nvCxnSpPr>
        <p:spPr>
          <a:xfrm>
            <a:off x="776611" y="2720483"/>
            <a:ext cx="4584350" cy="1451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1 63">
            <a:extLst>
              <a:ext uri="{FF2B5EF4-FFF2-40B4-BE49-F238E27FC236}">
                <a16:creationId xmlns:a16="http://schemas.microsoft.com/office/drawing/2014/main" id="{8346AFF0-0E91-6D4A-9CB2-7469F030A4E7}"/>
              </a:ext>
            </a:extLst>
          </p:cNvPr>
          <p:cNvCxnSpPr>
            <a:cxnSpLocks/>
          </p:cNvCxnSpPr>
          <p:nvPr/>
        </p:nvCxnSpPr>
        <p:spPr>
          <a:xfrm>
            <a:off x="2410894" y="2721720"/>
            <a:ext cx="0" cy="87520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ttore 1 115">
            <a:extLst>
              <a:ext uri="{FF2B5EF4-FFF2-40B4-BE49-F238E27FC236}">
                <a16:creationId xmlns:a16="http://schemas.microsoft.com/office/drawing/2014/main" id="{1E8E087F-21C8-FE45-9499-67977597B27B}"/>
              </a:ext>
            </a:extLst>
          </p:cNvPr>
          <p:cNvCxnSpPr>
            <a:cxnSpLocks/>
          </p:cNvCxnSpPr>
          <p:nvPr/>
        </p:nvCxnSpPr>
        <p:spPr>
          <a:xfrm>
            <a:off x="2850727" y="2460110"/>
            <a:ext cx="740142" cy="0"/>
          </a:xfrm>
          <a:prstGeom prst="line">
            <a:avLst/>
          </a:prstGeom>
          <a:ln w="5080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  <a:headEnd type="none" w="med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1 120">
            <a:extLst>
              <a:ext uri="{FF2B5EF4-FFF2-40B4-BE49-F238E27FC236}">
                <a16:creationId xmlns:a16="http://schemas.microsoft.com/office/drawing/2014/main" id="{E975E6A0-F7A5-FA43-9B7C-4FE700C669F0}"/>
              </a:ext>
            </a:extLst>
          </p:cNvPr>
          <p:cNvCxnSpPr>
            <a:cxnSpLocks/>
          </p:cNvCxnSpPr>
          <p:nvPr/>
        </p:nvCxnSpPr>
        <p:spPr>
          <a:xfrm>
            <a:off x="4061734" y="4848954"/>
            <a:ext cx="3962508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headEnd type="none" w="med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asellaDiTesto 125">
                <a:extLst>
                  <a:ext uri="{FF2B5EF4-FFF2-40B4-BE49-F238E27FC236}">
                    <a16:creationId xmlns:a16="http://schemas.microsoft.com/office/drawing/2014/main" id="{1064C5E5-A0D3-694E-9CEE-8364EE932EA5}"/>
                  </a:ext>
                </a:extLst>
              </p:cNvPr>
              <p:cNvSpPr txBox="1"/>
              <p:nvPr/>
            </p:nvSpPr>
            <p:spPr>
              <a:xfrm>
                <a:off x="2912689" y="1928563"/>
                <a:ext cx="443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6" name="CasellaDiTesto 125">
                <a:extLst>
                  <a:ext uri="{FF2B5EF4-FFF2-40B4-BE49-F238E27FC236}">
                    <a16:creationId xmlns:a16="http://schemas.microsoft.com/office/drawing/2014/main" id="{1064C5E5-A0D3-694E-9CEE-8364EE932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689" y="1928563"/>
                <a:ext cx="443626" cy="523220"/>
              </a:xfrm>
              <a:prstGeom prst="rect">
                <a:avLst/>
              </a:prstGeom>
              <a:blipFill>
                <a:blip r:embed="rId3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asellaDiTesto 128">
                <a:extLst>
                  <a:ext uri="{FF2B5EF4-FFF2-40B4-BE49-F238E27FC236}">
                    <a16:creationId xmlns:a16="http://schemas.microsoft.com/office/drawing/2014/main" id="{946BC8FF-1B74-F44B-AB66-8EEF91FD713B}"/>
                  </a:ext>
                </a:extLst>
              </p:cNvPr>
              <p:cNvSpPr txBox="1"/>
              <p:nvPr/>
            </p:nvSpPr>
            <p:spPr>
              <a:xfrm>
                <a:off x="5821175" y="4268016"/>
                <a:ext cx="443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129" name="CasellaDiTesto 128">
                <a:extLst>
                  <a:ext uri="{FF2B5EF4-FFF2-40B4-BE49-F238E27FC236}">
                    <a16:creationId xmlns:a16="http://schemas.microsoft.com/office/drawing/2014/main" id="{946BC8FF-1B74-F44B-AB66-8EEF91FD7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175" y="4268016"/>
                <a:ext cx="443626" cy="523220"/>
              </a:xfrm>
              <a:prstGeom prst="rect">
                <a:avLst/>
              </a:prstGeom>
              <a:blipFill>
                <a:blip r:embed="rId4"/>
                <a:stretch>
                  <a:fillRect l="-5556" r="-277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3BAD5F72-454A-5746-9A0C-A2FDCB1E4155}"/>
              </a:ext>
            </a:extLst>
          </p:cNvPr>
          <p:cNvSpPr txBox="1"/>
          <p:nvPr/>
        </p:nvSpPr>
        <p:spPr>
          <a:xfrm>
            <a:off x="7594282" y="3918915"/>
            <a:ext cx="284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Transverse optical (TO)</a:t>
            </a:r>
          </a:p>
        </p:txBody>
      </p:sp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022636D6-15F6-BC45-AC4F-62D1EE5D8D5B}"/>
              </a:ext>
            </a:extLst>
          </p:cNvPr>
          <p:cNvSpPr txBox="1"/>
          <p:nvPr/>
        </p:nvSpPr>
        <p:spPr>
          <a:xfrm>
            <a:off x="1656319" y="3906539"/>
            <a:ext cx="284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Longitudinal optical (LO)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asellaDiTesto 131">
                <a:extLst>
                  <a:ext uri="{FF2B5EF4-FFF2-40B4-BE49-F238E27FC236}">
                    <a16:creationId xmlns:a16="http://schemas.microsoft.com/office/drawing/2014/main" id="{CCE592F3-A3A5-C247-8856-10AA35FF76C4}"/>
                  </a:ext>
                </a:extLst>
              </p:cNvPr>
              <p:cNvSpPr txBox="1"/>
              <p:nvPr/>
            </p:nvSpPr>
            <p:spPr>
              <a:xfrm>
                <a:off x="592687" y="5585844"/>
                <a:ext cx="10635262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Coupling with macroscopic electric field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frequency shift (or splitting):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𝑇𝑂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den>
                        </m:f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∗2 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2" name="CasellaDiTesto 131">
                <a:extLst>
                  <a:ext uri="{FF2B5EF4-FFF2-40B4-BE49-F238E27FC236}">
                    <a16:creationId xmlns:a16="http://schemas.microsoft.com/office/drawing/2014/main" id="{CCE592F3-A3A5-C247-8856-10AA35FF7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87" y="5585844"/>
                <a:ext cx="10635262" cy="843885"/>
              </a:xfrm>
              <a:prstGeom prst="rect">
                <a:avLst/>
              </a:prstGeom>
              <a:blipFill>
                <a:blip r:embed="rId5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Connettore 1 141">
            <a:extLst>
              <a:ext uri="{FF2B5EF4-FFF2-40B4-BE49-F238E27FC236}">
                <a16:creationId xmlns:a16="http://schemas.microsoft.com/office/drawing/2014/main" id="{6A9312DA-161B-C648-A0DB-7FF51E89F96B}"/>
              </a:ext>
            </a:extLst>
          </p:cNvPr>
          <p:cNvCxnSpPr>
            <a:cxnSpLocks/>
          </p:cNvCxnSpPr>
          <p:nvPr/>
        </p:nvCxnSpPr>
        <p:spPr>
          <a:xfrm>
            <a:off x="1762822" y="3184382"/>
            <a:ext cx="2137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e 144">
            <a:extLst>
              <a:ext uri="{FF2B5EF4-FFF2-40B4-BE49-F238E27FC236}">
                <a16:creationId xmlns:a16="http://schemas.microsoft.com/office/drawing/2014/main" id="{0E5A6D69-50B3-2E42-966A-4DD12790124A}"/>
              </a:ext>
            </a:extLst>
          </p:cNvPr>
          <p:cNvSpPr/>
          <p:nvPr/>
        </p:nvSpPr>
        <p:spPr>
          <a:xfrm>
            <a:off x="3327676" y="3012901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6" name="Ovale 145">
            <a:extLst>
              <a:ext uri="{FF2B5EF4-FFF2-40B4-BE49-F238E27FC236}">
                <a16:creationId xmlns:a16="http://schemas.microsoft.com/office/drawing/2014/main" id="{E7FC0949-A580-3443-97E2-3A534C856ECC}"/>
              </a:ext>
            </a:extLst>
          </p:cNvPr>
          <p:cNvSpPr/>
          <p:nvPr/>
        </p:nvSpPr>
        <p:spPr>
          <a:xfrm>
            <a:off x="2537857" y="3012901"/>
            <a:ext cx="324036" cy="3240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147" name="Connettore 1 146">
            <a:extLst>
              <a:ext uri="{FF2B5EF4-FFF2-40B4-BE49-F238E27FC236}">
                <a16:creationId xmlns:a16="http://schemas.microsoft.com/office/drawing/2014/main" id="{39311FAF-F5F8-3644-A3E5-93564D56E9A5}"/>
              </a:ext>
            </a:extLst>
          </p:cNvPr>
          <p:cNvCxnSpPr>
            <a:cxnSpLocks/>
            <a:stCxn id="146" idx="6"/>
          </p:cNvCxnSpPr>
          <p:nvPr/>
        </p:nvCxnSpPr>
        <p:spPr>
          <a:xfrm>
            <a:off x="2861893" y="3174919"/>
            <a:ext cx="2137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1 147">
            <a:extLst>
              <a:ext uri="{FF2B5EF4-FFF2-40B4-BE49-F238E27FC236}">
                <a16:creationId xmlns:a16="http://schemas.microsoft.com/office/drawing/2014/main" id="{E9585FD3-8359-2840-8C1E-DDEB9B944EB9}"/>
              </a:ext>
            </a:extLst>
          </p:cNvPr>
          <p:cNvCxnSpPr>
            <a:cxnSpLocks/>
          </p:cNvCxnSpPr>
          <p:nvPr/>
        </p:nvCxnSpPr>
        <p:spPr>
          <a:xfrm>
            <a:off x="3761993" y="2724055"/>
            <a:ext cx="0" cy="87520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1 148">
            <a:extLst>
              <a:ext uri="{FF2B5EF4-FFF2-40B4-BE49-F238E27FC236}">
                <a16:creationId xmlns:a16="http://schemas.microsoft.com/office/drawing/2014/main" id="{86265255-251E-3041-90CD-6F4AF1151153}"/>
              </a:ext>
            </a:extLst>
          </p:cNvPr>
          <p:cNvCxnSpPr>
            <a:cxnSpLocks/>
          </p:cNvCxnSpPr>
          <p:nvPr/>
        </p:nvCxnSpPr>
        <p:spPr>
          <a:xfrm>
            <a:off x="3113921" y="3186717"/>
            <a:ext cx="2137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e 149">
            <a:extLst>
              <a:ext uri="{FF2B5EF4-FFF2-40B4-BE49-F238E27FC236}">
                <a16:creationId xmlns:a16="http://schemas.microsoft.com/office/drawing/2014/main" id="{31388294-A16A-1447-AB29-4F2370F8E9C6}"/>
              </a:ext>
            </a:extLst>
          </p:cNvPr>
          <p:cNvSpPr/>
          <p:nvPr/>
        </p:nvSpPr>
        <p:spPr>
          <a:xfrm>
            <a:off x="4669177" y="3012901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73B8F8AE-15F0-A840-A424-348B44C927EE}"/>
              </a:ext>
            </a:extLst>
          </p:cNvPr>
          <p:cNvSpPr/>
          <p:nvPr/>
        </p:nvSpPr>
        <p:spPr>
          <a:xfrm>
            <a:off x="3879358" y="3012901"/>
            <a:ext cx="324036" cy="3240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152" name="Connettore 1 151">
            <a:extLst>
              <a:ext uri="{FF2B5EF4-FFF2-40B4-BE49-F238E27FC236}">
                <a16:creationId xmlns:a16="http://schemas.microsoft.com/office/drawing/2014/main" id="{47E205B1-12EE-8741-85CE-F92DB12C7DD9}"/>
              </a:ext>
            </a:extLst>
          </p:cNvPr>
          <p:cNvCxnSpPr>
            <a:cxnSpLocks/>
            <a:stCxn id="151" idx="6"/>
          </p:cNvCxnSpPr>
          <p:nvPr/>
        </p:nvCxnSpPr>
        <p:spPr>
          <a:xfrm>
            <a:off x="4203394" y="3174919"/>
            <a:ext cx="2137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ttore 1 152">
            <a:extLst>
              <a:ext uri="{FF2B5EF4-FFF2-40B4-BE49-F238E27FC236}">
                <a16:creationId xmlns:a16="http://schemas.microsoft.com/office/drawing/2014/main" id="{2C105740-3021-D74E-B463-E0607251A990}"/>
              </a:ext>
            </a:extLst>
          </p:cNvPr>
          <p:cNvCxnSpPr>
            <a:cxnSpLocks/>
          </p:cNvCxnSpPr>
          <p:nvPr/>
        </p:nvCxnSpPr>
        <p:spPr>
          <a:xfrm>
            <a:off x="5103494" y="2724055"/>
            <a:ext cx="0" cy="87520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ttore 1 153">
            <a:extLst>
              <a:ext uri="{FF2B5EF4-FFF2-40B4-BE49-F238E27FC236}">
                <a16:creationId xmlns:a16="http://schemas.microsoft.com/office/drawing/2014/main" id="{A9B15A1D-1144-884E-9F76-3F902D14C4A0}"/>
              </a:ext>
            </a:extLst>
          </p:cNvPr>
          <p:cNvCxnSpPr>
            <a:cxnSpLocks/>
          </p:cNvCxnSpPr>
          <p:nvPr/>
        </p:nvCxnSpPr>
        <p:spPr>
          <a:xfrm>
            <a:off x="4455422" y="3186717"/>
            <a:ext cx="213755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ttore 1 163">
            <a:extLst>
              <a:ext uri="{FF2B5EF4-FFF2-40B4-BE49-F238E27FC236}">
                <a16:creationId xmlns:a16="http://schemas.microsoft.com/office/drawing/2014/main" id="{D1138C11-1E4A-6746-A44E-4F9555ABF0E3}"/>
              </a:ext>
            </a:extLst>
          </p:cNvPr>
          <p:cNvCxnSpPr>
            <a:cxnSpLocks/>
          </p:cNvCxnSpPr>
          <p:nvPr/>
        </p:nvCxnSpPr>
        <p:spPr>
          <a:xfrm>
            <a:off x="7030585" y="2732440"/>
            <a:ext cx="0" cy="86409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ttore 1 166">
            <a:extLst>
              <a:ext uri="{FF2B5EF4-FFF2-40B4-BE49-F238E27FC236}">
                <a16:creationId xmlns:a16="http://schemas.microsoft.com/office/drawing/2014/main" id="{CAA3BBFB-8E44-2444-B5DD-A0EC8D01B5DB}"/>
              </a:ext>
            </a:extLst>
          </p:cNvPr>
          <p:cNvCxnSpPr>
            <a:cxnSpLocks/>
          </p:cNvCxnSpPr>
          <p:nvPr/>
        </p:nvCxnSpPr>
        <p:spPr>
          <a:xfrm>
            <a:off x="6742536" y="3598702"/>
            <a:ext cx="455568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ttore 1 167">
            <a:extLst>
              <a:ext uri="{FF2B5EF4-FFF2-40B4-BE49-F238E27FC236}">
                <a16:creationId xmlns:a16="http://schemas.microsoft.com/office/drawing/2014/main" id="{BD1D7D02-CA00-E847-B967-F5983346F83C}"/>
              </a:ext>
            </a:extLst>
          </p:cNvPr>
          <p:cNvCxnSpPr>
            <a:cxnSpLocks/>
          </p:cNvCxnSpPr>
          <p:nvPr/>
        </p:nvCxnSpPr>
        <p:spPr>
          <a:xfrm>
            <a:off x="6742536" y="2720096"/>
            <a:ext cx="4584350" cy="1451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ttore 1 168">
            <a:extLst>
              <a:ext uri="{FF2B5EF4-FFF2-40B4-BE49-F238E27FC236}">
                <a16:creationId xmlns:a16="http://schemas.microsoft.com/office/drawing/2014/main" id="{84ECA4FE-861A-CE42-8A38-60E744C6744B}"/>
              </a:ext>
            </a:extLst>
          </p:cNvPr>
          <p:cNvCxnSpPr>
            <a:cxnSpLocks/>
          </p:cNvCxnSpPr>
          <p:nvPr/>
        </p:nvCxnSpPr>
        <p:spPr>
          <a:xfrm>
            <a:off x="8376819" y="2721333"/>
            <a:ext cx="0" cy="87520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ttore 1 169">
            <a:extLst>
              <a:ext uri="{FF2B5EF4-FFF2-40B4-BE49-F238E27FC236}">
                <a16:creationId xmlns:a16="http://schemas.microsoft.com/office/drawing/2014/main" id="{FE77E381-9536-D044-8B3D-689BADF8117A}"/>
              </a:ext>
            </a:extLst>
          </p:cNvPr>
          <p:cNvCxnSpPr>
            <a:cxnSpLocks/>
          </p:cNvCxnSpPr>
          <p:nvPr/>
        </p:nvCxnSpPr>
        <p:spPr>
          <a:xfrm flipV="1">
            <a:off x="9014793" y="1982751"/>
            <a:ext cx="11166" cy="531160"/>
          </a:xfrm>
          <a:prstGeom prst="line">
            <a:avLst/>
          </a:prstGeom>
          <a:ln w="50800"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headEnd type="none" w="med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CasellaDiTesto 170">
                <a:extLst>
                  <a:ext uri="{FF2B5EF4-FFF2-40B4-BE49-F238E27FC236}">
                    <a16:creationId xmlns:a16="http://schemas.microsoft.com/office/drawing/2014/main" id="{BF89C0F9-8A5B-594E-A3D7-AF883550D5E1}"/>
                  </a:ext>
                </a:extLst>
              </p:cNvPr>
              <p:cNvSpPr txBox="1"/>
              <p:nvPr/>
            </p:nvSpPr>
            <p:spPr>
              <a:xfrm>
                <a:off x="9165807" y="2000571"/>
                <a:ext cx="443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1" name="CasellaDiTesto 170">
                <a:extLst>
                  <a:ext uri="{FF2B5EF4-FFF2-40B4-BE49-F238E27FC236}">
                    <a16:creationId xmlns:a16="http://schemas.microsoft.com/office/drawing/2014/main" id="{BF89C0F9-8A5B-594E-A3D7-AF883550D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807" y="2000571"/>
                <a:ext cx="443626" cy="523220"/>
              </a:xfrm>
              <a:prstGeom prst="rect">
                <a:avLst/>
              </a:prstGeom>
              <a:blipFill>
                <a:blip r:embed="rId6"/>
                <a:stretch>
                  <a:fillRect l="-2778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Ovale 172">
            <a:extLst>
              <a:ext uri="{FF2B5EF4-FFF2-40B4-BE49-F238E27FC236}">
                <a16:creationId xmlns:a16="http://schemas.microsoft.com/office/drawing/2014/main" id="{5276EB5B-FF35-8C4C-A8B3-C25848B4E7B4}"/>
              </a:ext>
            </a:extLst>
          </p:cNvPr>
          <p:cNvSpPr/>
          <p:nvPr/>
        </p:nvSpPr>
        <p:spPr>
          <a:xfrm>
            <a:off x="9293601" y="3012514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4" name="Ovale 173">
            <a:extLst>
              <a:ext uri="{FF2B5EF4-FFF2-40B4-BE49-F238E27FC236}">
                <a16:creationId xmlns:a16="http://schemas.microsoft.com/office/drawing/2014/main" id="{98D75894-ACF9-6D44-904F-E5B08B06074D}"/>
              </a:ext>
            </a:extLst>
          </p:cNvPr>
          <p:cNvSpPr/>
          <p:nvPr/>
        </p:nvSpPr>
        <p:spPr>
          <a:xfrm>
            <a:off x="8503782" y="3012514"/>
            <a:ext cx="324036" cy="3240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175" name="Connettore 1 174">
            <a:extLst>
              <a:ext uri="{FF2B5EF4-FFF2-40B4-BE49-F238E27FC236}">
                <a16:creationId xmlns:a16="http://schemas.microsoft.com/office/drawing/2014/main" id="{D98F9081-D41B-EB48-9C67-C4693247AE8D}"/>
              </a:ext>
            </a:extLst>
          </p:cNvPr>
          <p:cNvCxnSpPr>
            <a:cxnSpLocks/>
          </p:cNvCxnSpPr>
          <p:nvPr/>
        </p:nvCxnSpPr>
        <p:spPr>
          <a:xfrm flipV="1">
            <a:off x="8665800" y="2772322"/>
            <a:ext cx="0" cy="23785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ttore 1 175">
            <a:extLst>
              <a:ext uri="{FF2B5EF4-FFF2-40B4-BE49-F238E27FC236}">
                <a16:creationId xmlns:a16="http://schemas.microsoft.com/office/drawing/2014/main" id="{C4C9F9D8-7ECC-0A42-BA06-7748A11AB044}"/>
              </a:ext>
            </a:extLst>
          </p:cNvPr>
          <p:cNvCxnSpPr>
            <a:cxnSpLocks/>
          </p:cNvCxnSpPr>
          <p:nvPr/>
        </p:nvCxnSpPr>
        <p:spPr>
          <a:xfrm>
            <a:off x="9727918" y="2723668"/>
            <a:ext cx="0" cy="87520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ttore 1 176">
            <a:extLst>
              <a:ext uri="{FF2B5EF4-FFF2-40B4-BE49-F238E27FC236}">
                <a16:creationId xmlns:a16="http://schemas.microsoft.com/office/drawing/2014/main" id="{9247AE3A-5934-8F4B-AA45-4DFC8E936FA2}"/>
              </a:ext>
            </a:extLst>
          </p:cNvPr>
          <p:cNvCxnSpPr>
            <a:cxnSpLocks/>
          </p:cNvCxnSpPr>
          <p:nvPr/>
        </p:nvCxnSpPr>
        <p:spPr>
          <a:xfrm flipV="1">
            <a:off x="9455619" y="3330197"/>
            <a:ext cx="1" cy="23824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1 180">
            <a:extLst>
              <a:ext uri="{FF2B5EF4-FFF2-40B4-BE49-F238E27FC236}">
                <a16:creationId xmlns:a16="http://schemas.microsoft.com/office/drawing/2014/main" id="{99585EC6-42FA-BB43-8B1F-8CFF6B547990}"/>
              </a:ext>
            </a:extLst>
          </p:cNvPr>
          <p:cNvCxnSpPr>
            <a:cxnSpLocks/>
          </p:cNvCxnSpPr>
          <p:nvPr/>
        </p:nvCxnSpPr>
        <p:spPr>
          <a:xfrm>
            <a:off x="11069419" y="2723668"/>
            <a:ext cx="0" cy="87520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e 189">
            <a:extLst>
              <a:ext uri="{FF2B5EF4-FFF2-40B4-BE49-F238E27FC236}">
                <a16:creationId xmlns:a16="http://schemas.microsoft.com/office/drawing/2014/main" id="{0FA1B036-3461-5242-AD04-551C79DF25CF}"/>
              </a:ext>
            </a:extLst>
          </p:cNvPr>
          <p:cNvSpPr/>
          <p:nvPr/>
        </p:nvSpPr>
        <p:spPr>
          <a:xfrm>
            <a:off x="7927718" y="3010179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1" name="Ovale 190">
            <a:extLst>
              <a:ext uri="{FF2B5EF4-FFF2-40B4-BE49-F238E27FC236}">
                <a16:creationId xmlns:a16="http://schemas.microsoft.com/office/drawing/2014/main" id="{77325EB1-3C5E-D445-BC03-9FEEFFD143A2}"/>
              </a:ext>
            </a:extLst>
          </p:cNvPr>
          <p:cNvSpPr/>
          <p:nvPr/>
        </p:nvSpPr>
        <p:spPr>
          <a:xfrm>
            <a:off x="7137899" y="3010179"/>
            <a:ext cx="324036" cy="3240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192" name="Connettore 1 191">
            <a:extLst>
              <a:ext uri="{FF2B5EF4-FFF2-40B4-BE49-F238E27FC236}">
                <a16:creationId xmlns:a16="http://schemas.microsoft.com/office/drawing/2014/main" id="{79E9ACF1-DAE9-3A4C-9ADC-F8842D78BA78}"/>
              </a:ext>
            </a:extLst>
          </p:cNvPr>
          <p:cNvCxnSpPr>
            <a:cxnSpLocks/>
          </p:cNvCxnSpPr>
          <p:nvPr/>
        </p:nvCxnSpPr>
        <p:spPr>
          <a:xfrm flipV="1">
            <a:off x="7299917" y="2769987"/>
            <a:ext cx="0" cy="23785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ttore 1 192">
            <a:extLst>
              <a:ext uri="{FF2B5EF4-FFF2-40B4-BE49-F238E27FC236}">
                <a16:creationId xmlns:a16="http://schemas.microsoft.com/office/drawing/2014/main" id="{442DF09F-5223-1C40-8A28-D682E61FD7FF}"/>
              </a:ext>
            </a:extLst>
          </p:cNvPr>
          <p:cNvCxnSpPr>
            <a:cxnSpLocks/>
          </p:cNvCxnSpPr>
          <p:nvPr/>
        </p:nvCxnSpPr>
        <p:spPr>
          <a:xfrm flipV="1">
            <a:off x="8089736" y="3327862"/>
            <a:ext cx="1" cy="23824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le 193">
            <a:extLst>
              <a:ext uri="{FF2B5EF4-FFF2-40B4-BE49-F238E27FC236}">
                <a16:creationId xmlns:a16="http://schemas.microsoft.com/office/drawing/2014/main" id="{8AA755BA-0AF8-3545-A286-90C6AB8A9672}"/>
              </a:ext>
            </a:extLst>
          </p:cNvPr>
          <p:cNvSpPr/>
          <p:nvPr/>
        </p:nvSpPr>
        <p:spPr>
          <a:xfrm>
            <a:off x="10628019" y="3010179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5" name="Ovale 194">
            <a:extLst>
              <a:ext uri="{FF2B5EF4-FFF2-40B4-BE49-F238E27FC236}">
                <a16:creationId xmlns:a16="http://schemas.microsoft.com/office/drawing/2014/main" id="{C7F94BDC-E9D7-3942-AD5F-6BF093C67D1D}"/>
              </a:ext>
            </a:extLst>
          </p:cNvPr>
          <p:cNvSpPr/>
          <p:nvPr/>
        </p:nvSpPr>
        <p:spPr>
          <a:xfrm>
            <a:off x="9838200" y="3010179"/>
            <a:ext cx="324036" cy="3240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196" name="Connettore 1 195">
            <a:extLst>
              <a:ext uri="{FF2B5EF4-FFF2-40B4-BE49-F238E27FC236}">
                <a16:creationId xmlns:a16="http://schemas.microsoft.com/office/drawing/2014/main" id="{CCC8F70F-ED0F-CF4E-88B5-C2E0C42F0557}"/>
              </a:ext>
            </a:extLst>
          </p:cNvPr>
          <p:cNvCxnSpPr>
            <a:cxnSpLocks/>
          </p:cNvCxnSpPr>
          <p:nvPr/>
        </p:nvCxnSpPr>
        <p:spPr>
          <a:xfrm flipV="1">
            <a:off x="10000218" y="2769987"/>
            <a:ext cx="0" cy="23785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ttore 1 196">
            <a:extLst>
              <a:ext uri="{FF2B5EF4-FFF2-40B4-BE49-F238E27FC236}">
                <a16:creationId xmlns:a16="http://schemas.microsoft.com/office/drawing/2014/main" id="{C901EDFB-F895-864F-A8E3-C8A023B3AC47}"/>
              </a:ext>
            </a:extLst>
          </p:cNvPr>
          <p:cNvCxnSpPr>
            <a:cxnSpLocks/>
          </p:cNvCxnSpPr>
          <p:nvPr/>
        </p:nvCxnSpPr>
        <p:spPr>
          <a:xfrm flipV="1">
            <a:off x="10790037" y="3327862"/>
            <a:ext cx="1" cy="23824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1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GaAs and </a:t>
            </a:r>
            <a:r>
              <a:rPr lang="en-US" dirty="0" err="1"/>
              <a:t>AlAs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B95E228-59CB-6340-9BDD-3C1290446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34" y="2636912"/>
            <a:ext cx="4972184" cy="3708394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A28A5B50-111E-0846-AAEA-DBE547F1755D}"/>
              </a:ext>
            </a:extLst>
          </p:cNvPr>
          <p:cNvSpPr txBox="1"/>
          <p:nvPr/>
        </p:nvSpPr>
        <p:spPr>
          <a:xfrm>
            <a:off x="479376" y="6477635"/>
            <a:ext cx="10861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Baroni, S. et al., Rev. Mod. Phys., 73, 515 (2001)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B1B5887-E055-E24F-AE57-08AC3DA4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" y="2636913"/>
            <a:ext cx="5198979" cy="37083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E07863A-AB2B-1D4A-912E-E3154CFA8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806477"/>
            <a:ext cx="1894511" cy="18304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42C7975-26FD-C94E-B507-257D72556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65" y="836168"/>
            <a:ext cx="1894510" cy="18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2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B754C4-4D84-FF42-AB56-F5EF2D93D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196753"/>
            <a:ext cx="11017224" cy="40324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potential energy surface </a:t>
            </a:r>
            <a:r>
              <a:rPr lang="en-US" sz="2400" i="1" dirty="0"/>
              <a:t>E({</a:t>
            </a:r>
            <a:r>
              <a:rPr lang="en-US" sz="2400" b="1" i="1" dirty="0"/>
              <a:t>R</a:t>
            </a:r>
            <a:r>
              <a:rPr lang="en-US" sz="2400" i="1" dirty="0"/>
              <a:t>}) </a:t>
            </a:r>
            <a:r>
              <a:rPr lang="en-US" sz="2400" dirty="0"/>
              <a:t>is responsible for many different observables.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harmonic approximation </a:t>
            </a:r>
            <a:r>
              <a:rPr lang="en-US" sz="2400" dirty="0"/>
              <a:t>provides information on the </a:t>
            </a:r>
            <a:r>
              <a:rPr lang="en-US" sz="2400" b="1" dirty="0"/>
              <a:t>dynamics</a:t>
            </a:r>
            <a:r>
              <a:rPr lang="en-US" sz="2400" dirty="0"/>
              <a:t> and </a:t>
            </a:r>
            <a:r>
              <a:rPr lang="en-US" sz="2400" b="1" dirty="0"/>
              <a:t>stability</a:t>
            </a:r>
            <a:r>
              <a:rPr lang="en-US" sz="2400" dirty="0"/>
              <a:t> of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 solids</a:t>
            </a:r>
            <a:r>
              <a:rPr lang="en-US" sz="2400" dirty="0"/>
              <a:t>, there are infinite frequencies described in Fourier space by a </a:t>
            </a:r>
            <a:r>
              <a:rPr lang="en-US" sz="2400" b="1" dirty="0"/>
              <a:t>phonon dispersion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vibrational modes </a:t>
            </a:r>
            <a:r>
              <a:rPr lang="en-US" sz="2400" dirty="0"/>
              <a:t>can be </a:t>
            </a:r>
            <a:r>
              <a:rPr lang="en-US" sz="2400" b="1" dirty="0"/>
              <a:t>observed</a:t>
            </a:r>
            <a:r>
              <a:rPr lang="en-US" sz="2400" dirty="0"/>
              <a:t> using interaction </a:t>
            </a:r>
            <a:r>
              <a:rPr lang="en-US" sz="2400" b="1" dirty="0"/>
              <a:t>with light (IR)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Vibrational modes and IR absorption</a:t>
            </a:r>
            <a:r>
              <a:rPr lang="en-US" sz="2400" dirty="0"/>
              <a:t> can be computed </a:t>
            </a:r>
            <a:r>
              <a:rPr lang="en-US" sz="2400" b="1" dirty="0"/>
              <a:t>using DFT </a:t>
            </a:r>
            <a:r>
              <a:rPr lang="en-US" sz="2400" dirty="0"/>
              <a:t>coupled with more advanced techniques (finite differences, DFPT).</a:t>
            </a:r>
          </a:p>
        </p:txBody>
      </p:sp>
    </p:spTree>
    <p:extLst>
      <p:ext uri="{BB962C8B-B14F-4D97-AF65-F5344CB8AC3E}">
        <p14:creationId xmlns:p14="http://schemas.microsoft.com/office/powerpoint/2010/main" val="1938324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B754C4-4D84-FF42-AB56-F5EF2D93D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959169"/>
            <a:ext cx="10861884" cy="32700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367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e 42">
            <a:extLst>
              <a:ext uri="{FF2B5EF4-FFF2-40B4-BE49-F238E27FC236}">
                <a16:creationId xmlns:a16="http://schemas.microsoft.com/office/drawing/2014/main" id="{3DD51FCD-025B-BA47-9B94-A76CC7F65981}"/>
              </a:ext>
            </a:extLst>
          </p:cNvPr>
          <p:cNvSpPr/>
          <p:nvPr/>
        </p:nvSpPr>
        <p:spPr>
          <a:xfrm>
            <a:off x="1811524" y="2888940"/>
            <a:ext cx="324036" cy="324036"/>
          </a:xfrm>
          <a:prstGeom prst="ellipse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infrared intensities?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67667FD-9999-C04D-9906-FE7A522E11E4}"/>
              </a:ext>
            </a:extLst>
          </p:cNvPr>
          <p:cNvSpPr/>
          <p:nvPr/>
        </p:nvSpPr>
        <p:spPr>
          <a:xfrm>
            <a:off x="1919536" y="2888940"/>
            <a:ext cx="324036" cy="3240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10F0888-1C70-1C47-B7F7-307C97AB503A}"/>
              </a:ext>
            </a:extLst>
          </p:cNvPr>
          <p:cNvSpPr/>
          <p:nvPr/>
        </p:nvSpPr>
        <p:spPr>
          <a:xfrm>
            <a:off x="2783632" y="2888940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8BE7945-C1ED-5D40-8AF9-A9FB923A2C28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243572" y="3050958"/>
            <a:ext cx="54006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2D5AA8F-C663-8842-9796-07FA34A31B30}"/>
                  </a:ext>
                </a:extLst>
              </p:cNvPr>
              <p:cNvSpPr txBox="1"/>
              <p:nvPr/>
            </p:nvSpPr>
            <p:spPr>
              <a:xfrm>
                <a:off x="2786189" y="2306579"/>
                <a:ext cx="533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800" dirty="0" err="1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2D5AA8F-C663-8842-9796-07FA34A31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189" y="2306579"/>
                <a:ext cx="533158" cy="430887"/>
              </a:xfrm>
              <a:prstGeom prst="rect">
                <a:avLst/>
              </a:prstGeom>
              <a:blipFill>
                <a:blip r:embed="rId2"/>
                <a:stretch>
                  <a:fillRect l="-13953" r="-232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E1572AB-EB59-3648-94AF-F187377B19E7}"/>
                  </a:ext>
                </a:extLst>
              </p:cNvPr>
              <p:cNvSpPr txBox="1"/>
              <p:nvPr/>
            </p:nvSpPr>
            <p:spPr>
              <a:xfrm>
                <a:off x="1739351" y="4498536"/>
                <a:ext cx="2340833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E1572AB-EB59-3648-94AF-F187377B1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51" y="4498536"/>
                <a:ext cx="2340833" cy="741165"/>
              </a:xfrm>
              <a:prstGeom prst="rect">
                <a:avLst/>
              </a:prstGeom>
              <a:blipFill>
                <a:blip r:embed="rId3"/>
                <a:stretch>
                  <a:fillRect l="-2151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4B73D3F6-7C76-1145-BF0E-2D580A2B856E}"/>
              </a:ext>
            </a:extLst>
          </p:cNvPr>
          <p:cNvCxnSpPr>
            <a:cxnSpLocks/>
          </p:cNvCxnSpPr>
          <p:nvPr/>
        </p:nvCxnSpPr>
        <p:spPr>
          <a:xfrm>
            <a:off x="623392" y="2780928"/>
            <a:ext cx="1008112" cy="0"/>
          </a:xfrm>
          <a:prstGeom prst="line">
            <a:avLst/>
          </a:prstGeom>
          <a:ln w="4445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66198AF4-0F62-724D-A4BA-E6FC16FECFAC}"/>
              </a:ext>
            </a:extLst>
          </p:cNvPr>
          <p:cNvCxnSpPr>
            <a:cxnSpLocks/>
          </p:cNvCxnSpPr>
          <p:nvPr/>
        </p:nvCxnSpPr>
        <p:spPr>
          <a:xfrm>
            <a:off x="623392" y="2933328"/>
            <a:ext cx="1008112" cy="908"/>
          </a:xfrm>
          <a:prstGeom prst="line">
            <a:avLst/>
          </a:prstGeom>
          <a:ln w="4445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347B30EE-12F2-D744-A410-AD7BB8CB5B64}"/>
              </a:ext>
            </a:extLst>
          </p:cNvPr>
          <p:cNvCxnSpPr>
            <a:cxnSpLocks/>
          </p:cNvCxnSpPr>
          <p:nvPr/>
        </p:nvCxnSpPr>
        <p:spPr>
          <a:xfrm>
            <a:off x="623392" y="3060576"/>
            <a:ext cx="1008112" cy="8384"/>
          </a:xfrm>
          <a:prstGeom prst="line">
            <a:avLst/>
          </a:prstGeom>
          <a:ln w="4445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6440FE29-C9DA-CB49-A43D-09651A310503}"/>
              </a:ext>
            </a:extLst>
          </p:cNvPr>
          <p:cNvCxnSpPr>
            <a:cxnSpLocks/>
          </p:cNvCxnSpPr>
          <p:nvPr/>
        </p:nvCxnSpPr>
        <p:spPr>
          <a:xfrm>
            <a:off x="623392" y="3204592"/>
            <a:ext cx="1008112" cy="0"/>
          </a:xfrm>
          <a:prstGeom prst="line">
            <a:avLst/>
          </a:prstGeom>
          <a:ln w="4445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B7730AF4-3E77-FA4C-8FA0-1954248FA85C}"/>
              </a:ext>
            </a:extLst>
          </p:cNvPr>
          <p:cNvCxnSpPr>
            <a:cxnSpLocks/>
          </p:cNvCxnSpPr>
          <p:nvPr/>
        </p:nvCxnSpPr>
        <p:spPr>
          <a:xfrm>
            <a:off x="623392" y="3331840"/>
            <a:ext cx="1008112" cy="0"/>
          </a:xfrm>
          <a:prstGeom prst="line">
            <a:avLst/>
          </a:prstGeom>
          <a:ln w="4445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5F820547-A671-EC4F-9D6F-CE72308F79C4}"/>
              </a:ext>
            </a:extLst>
          </p:cNvPr>
          <p:cNvCxnSpPr>
            <a:cxnSpLocks/>
          </p:cNvCxnSpPr>
          <p:nvPr/>
        </p:nvCxnSpPr>
        <p:spPr>
          <a:xfrm>
            <a:off x="3647728" y="2780928"/>
            <a:ext cx="1008112" cy="0"/>
          </a:xfrm>
          <a:prstGeom prst="line">
            <a:avLst/>
          </a:prstGeom>
          <a:ln w="4445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1 83">
            <a:extLst>
              <a:ext uri="{FF2B5EF4-FFF2-40B4-BE49-F238E27FC236}">
                <a16:creationId xmlns:a16="http://schemas.microsoft.com/office/drawing/2014/main" id="{C6B7F39C-1677-E04C-9D5B-29C0212E9BEC}"/>
              </a:ext>
            </a:extLst>
          </p:cNvPr>
          <p:cNvCxnSpPr>
            <a:cxnSpLocks/>
          </p:cNvCxnSpPr>
          <p:nvPr/>
        </p:nvCxnSpPr>
        <p:spPr>
          <a:xfrm>
            <a:off x="3647728" y="3060576"/>
            <a:ext cx="1008112" cy="8384"/>
          </a:xfrm>
          <a:prstGeom prst="line">
            <a:avLst/>
          </a:prstGeom>
          <a:ln w="4445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1 85">
            <a:extLst>
              <a:ext uri="{FF2B5EF4-FFF2-40B4-BE49-F238E27FC236}">
                <a16:creationId xmlns:a16="http://schemas.microsoft.com/office/drawing/2014/main" id="{9C4DA4A2-E0CE-434E-B28D-A7AF63492881}"/>
              </a:ext>
            </a:extLst>
          </p:cNvPr>
          <p:cNvCxnSpPr>
            <a:cxnSpLocks/>
          </p:cNvCxnSpPr>
          <p:nvPr/>
        </p:nvCxnSpPr>
        <p:spPr>
          <a:xfrm>
            <a:off x="3647728" y="3331840"/>
            <a:ext cx="1008112" cy="0"/>
          </a:xfrm>
          <a:prstGeom prst="line">
            <a:avLst/>
          </a:prstGeom>
          <a:ln w="44450">
            <a:solidFill>
              <a:srgbClr val="FECF4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96DA13C8-43B9-884D-B546-E7079B7ACFA7}"/>
                  </a:ext>
                </a:extLst>
              </p:cNvPr>
              <p:cNvSpPr txBox="1"/>
              <p:nvPr/>
            </p:nvSpPr>
            <p:spPr>
              <a:xfrm>
                <a:off x="849049" y="5571644"/>
                <a:ext cx="372416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96DA13C8-43B9-884D-B546-E7079B7AC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49" y="5571644"/>
                <a:ext cx="3724161" cy="880369"/>
              </a:xfrm>
              <a:prstGeom prst="rect">
                <a:avLst/>
              </a:prstGeom>
              <a:blipFill>
                <a:blip r:embed="rId4"/>
                <a:stretch>
                  <a:fillRect l="-1020" r="-2381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BFBD0B2C-17ED-034C-9A24-E1C67CE74E61}"/>
                  </a:ext>
                </a:extLst>
              </p:cNvPr>
              <p:cNvSpPr txBox="1"/>
              <p:nvPr/>
            </p:nvSpPr>
            <p:spPr>
              <a:xfrm>
                <a:off x="6764521" y="5574432"/>
                <a:ext cx="3074047" cy="857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BFBD0B2C-17ED-034C-9A24-E1C67CE74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521" y="5574432"/>
                <a:ext cx="3074047" cy="857864"/>
              </a:xfrm>
              <a:prstGeom prst="rect">
                <a:avLst/>
              </a:prstGeom>
              <a:blipFill>
                <a:blip r:embed="rId5"/>
                <a:stretch>
                  <a:fillRect l="-164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e 90">
            <a:extLst>
              <a:ext uri="{FF2B5EF4-FFF2-40B4-BE49-F238E27FC236}">
                <a16:creationId xmlns:a16="http://schemas.microsoft.com/office/drawing/2014/main" id="{F74F0962-3E87-744B-AAD7-596452C2E9EC}"/>
              </a:ext>
            </a:extLst>
          </p:cNvPr>
          <p:cNvSpPr/>
          <p:nvPr/>
        </p:nvSpPr>
        <p:spPr>
          <a:xfrm>
            <a:off x="2909646" y="2888940"/>
            <a:ext cx="324036" cy="324036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27E92EBA-4D7B-4A4F-86EA-DDCFEBF65C42}"/>
              </a:ext>
            </a:extLst>
          </p:cNvPr>
          <p:cNvSpPr/>
          <p:nvPr/>
        </p:nvSpPr>
        <p:spPr>
          <a:xfrm>
            <a:off x="2651361" y="2886105"/>
            <a:ext cx="324036" cy="324036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375B72C9-8E61-0549-893F-07D7E4E3126E}"/>
              </a:ext>
            </a:extLst>
          </p:cNvPr>
          <p:cNvSpPr/>
          <p:nvPr/>
        </p:nvSpPr>
        <p:spPr>
          <a:xfrm>
            <a:off x="2524463" y="2888940"/>
            <a:ext cx="324036" cy="32403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101D04E4-4F59-E54C-8CDB-5070FAA49373}"/>
              </a:ext>
            </a:extLst>
          </p:cNvPr>
          <p:cNvSpPr/>
          <p:nvPr/>
        </p:nvSpPr>
        <p:spPr>
          <a:xfrm>
            <a:off x="3071664" y="2888940"/>
            <a:ext cx="324036" cy="32403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B0866D60-3736-FA40-BE15-F512C62AF853}"/>
              </a:ext>
            </a:extLst>
          </p:cNvPr>
          <p:cNvSpPr/>
          <p:nvPr/>
        </p:nvSpPr>
        <p:spPr>
          <a:xfrm>
            <a:off x="1991544" y="2888940"/>
            <a:ext cx="324036" cy="324036"/>
          </a:xfrm>
          <a:prstGeom prst="ellipse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99" name="Gruppo 98">
            <a:extLst>
              <a:ext uri="{FF2B5EF4-FFF2-40B4-BE49-F238E27FC236}">
                <a16:creationId xmlns:a16="http://schemas.microsoft.com/office/drawing/2014/main" id="{75B20731-91C5-254C-B773-857521B8856C}"/>
              </a:ext>
            </a:extLst>
          </p:cNvPr>
          <p:cNvGrpSpPr/>
          <p:nvPr/>
        </p:nvGrpSpPr>
        <p:grpSpPr>
          <a:xfrm>
            <a:off x="5663952" y="1819634"/>
            <a:ext cx="6273956" cy="3446261"/>
            <a:chOff x="5663952" y="1819634"/>
            <a:chExt cx="6273956" cy="3446261"/>
          </a:xfrm>
        </p:grpSpPr>
        <p:sp>
          <p:nvSpPr>
            <p:cNvPr id="21" name="Nuvola 20">
              <a:extLst>
                <a:ext uri="{FF2B5EF4-FFF2-40B4-BE49-F238E27FC236}">
                  <a16:creationId xmlns:a16="http://schemas.microsoft.com/office/drawing/2014/main" id="{C8904311-738B-064C-8B06-B116FAA8EC39}"/>
                </a:ext>
              </a:extLst>
            </p:cNvPr>
            <p:cNvSpPr/>
            <p:nvPr/>
          </p:nvSpPr>
          <p:spPr>
            <a:xfrm>
              <a:off x="6960096" y="2492896"/>
              <a:ext cx="2462839" cy="1152128"/>
            </a:xfrm>
            <a:prstGeom prst="cloud">
              <a:avLst/>
            </a:prstGeom>
            <a:solidFill>
              <a:schemeClr val="accent5">
                <a:lumMod val="20000"/>
                <a:lumOff val="80000"/>
                <a:alpha val="608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EBBFEE5E-4FD4-9B42-9E37-60670F638B82}"/>
                </a:ext>
              </a:extLst>
            </p:cNvPr>
            <p:cNvSpPr/>
            <p:nvPr/>
          </p:nvSpPr>
          <p:spPr>
            <a:xfrm>
              <a:off x="7609887" y="2888940"/>
              <a:ext cx="324036" cy="3240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8322340B-7227-6840-AF2F-A71C5AFB26EF}"/>
                </a:ext>
              </a:extLst>
            </p:cNvPr>
            <p:cNvSpPr/>
            <p:nvPr/>
          </p:nvSpPr>
          <p:spPr>
            <a:xfrm>
              <a:off x="8473983" y="2888940"/>
              <a:ext cx="324036" cy="3240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49DDD58F-EE76-CF44-82A2-301ED1C7B11C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7933923" y="305095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3E5A090D-DF7A-0546-BCF3-F52C70DFDF63}"/>
                    </a:ext>
                  </a:extLst>
                </p:cNvPr>
                <p:cNvSpPr txBox="1"/>
                <p:nvPr/>
              </p:nvSpPr>
              <p:spPr>
                <a:xfrm>
                  <a:off x="5931760" y="4480744"/>
                  <a:ext cx="5492208" cy="7851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𝑅𝑎𝑚𝑎𝑛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𝑃𝑙𝑎𝑐𝑧𝑒𝑘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∝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𝜕𝜒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sz="2400" dirty="0" err="1"/>
                </a:p>
              </p:txBody>
            </p:sp>
          </mc:Choice>
          <mc:Fallback xmlns="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3E5A090D-DF7A-0546-BCF3-F52C70DFD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760" y="4480744"/>
                  <a:ext cx="5492208" cy="785151"/>
                </a:xfrm>
                <a:prstGeom prst="rect">
                  <a:avLst/>
                </a:prstGeom>
                <a:blipFill>
                  <a:blip r:embed="rId6"/>
                  <a:stretch>
                    <a:fillRect l="-693" r="-138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B63D58AF-9843-1F4C-8BE0-22348829C454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5663952" y="3068960"/>
              <a:ext cx="1303783" cy="0"/>
            </a:xfrm>
            <a:prstGeom prst="line">
              <a:avLst/>
            </a:prstGeom>
            <a:ln w="4445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071C5DF0-835B-B147-92B1-8D87744DC73E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9420883" y="2296036"/>
              <a:ext cx="1211621" cy="772924"/>
            </a:xfrm>
            <a:prstGeom prst="line">
              <a:avLst/>
            </a:prstGeom>
            <a:ln w="4445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A247BE72-FE6E-DC4B-8CF1-A05CDF20C81C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16" y="3050958"/>
              <a:ext cx="0" cy="594066"/>
            </a:xfrm>
            <a:prstGeom prst="line">
              <a:avLst/>
            </a:prstGeom>
            <a:ln w="4445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C48F96AC-92C7-F54B-AF39-1FB4F59DE300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24" y="2746158"/>
              <a:ext cx="323089" cy="466818"/>
            </a:xfrm>
            <a:prstGeom prst="line">
              <a:avLst/>
            </a:prstGeom>
            <a:ln w="4445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2175EB7E-8110-C147-8330-73A2CED06CB5}"/>
                    </a:ext>
                  </a:extLst>
                </p:cNvPr>
                <p:cNvSpPr txBox="1"/>
                <p:nvPr/>
              </p:nvSpPr>
              <p:spPr>
                <a:xfrm>
                  <a:off x="5807968" y="2564904"/>
                  <a:ext cx="102983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;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400" dirty="0" err="1"/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2175EB7E-8110-C147-8330-73A2CED06C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968" y="2564904"/>
                  <a:ext cx="102983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439" t="-6897" r="-1220" b="-413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94CD1E8E-85FE-DC4F-8AC7-9A1F8EF06300}"/>
                    </a:ext>
                  </a:extLst>
                </p:cNvPr>
                <p:cNvSpPr txBox="1"/>
                <p:nvPr/>
              </p:nvSpPr>
              <p:spPr>
                <a:xfrm>
                  <a:off x="9480376" y="1819634"/>
                  <a:ext cx="245753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;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sz="2400" dirty="0" err="1"/>
                </a:p>
              </p:txBody>
            </p:sp>
          </mc:Choice>
          <mc:Fallback xmlns="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94CD1E8E-85FE-DC4F-8AC7-9A1F8EF063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376" y="1819634"/>
                  <a:ext cx="245753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0C62D1FD-138A-0546-832E-54E030D8D7DC}"/>
                    </a:ext>
                  </a:extLst>
                </p:cNvPr>
                <p:cNvSpPr txBox="1"/>
                <p:nvPr/>
              </p:nvSpPr>
              <p:spPr>
                <a:xfrm>
                  <a:off x="10139866" y="3202433"/>
                  <a:ext cx="3599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sz="2400" dirty="0" err="1"/>
                </a:p>
              </p:txBody>
            </p:sp>
          </mc:Choice>
          <mc:Fallback xmlns="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0C62D1FD-138A-0546-832E-54E030D8D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9866" y="3202433"/>
                  <a:ext cx="35997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345" r="-344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FCF55F32-6CF7-244E-93C1-F937B1360FB3}"/>
                    </a:ext>
                  </a:extLst>
                </p:cNvPr>
                <p:cNvSpPr txBox="1"/>
                <p:nvPr/>
              </p:nvSpPr>
              <p:spPr>
                <a:xfrm>
                  <a:off x="6101709" y="3635732"/>
                  <a:ext cx="3704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2400" dirty="0" err="1"/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FCF55F32-6CF7-244E-93C1-F937B1360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709" y="3635732"/>
                  <a:ext cx="37042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667" r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sellaDiTesto 50">
                  <a:extLst>
                    <a:ext uri="{FF2B5EF4-FFF2-40B4-BE49-F238E27FC236}">
                      <a16:creationId xmlns:a16="http://schemas.microsoft.com/office/drawing/2014/main" id="{39E6DD51-FD6E-8E4A-AB25-1510C7C6C304}"/>
                    </a:ext>
                  </a:extLst>
                </p:cNvPr>
                <p:cNvSpPr txBox="1"/>
                <p:nvPr/>
              </p:nvSpPr>
              <p:spPr>
                <a:xfrm>
                  <a:off x="7348399" y="3753036"/>
                  <a:ext cx="16862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sz="2400" dirty="0" err="1"/>
                </a:p>
              </p:txBody>
            </p:sp>
          </mc:Choice>
          <mc:Fallback xmlns="">
            <p:sp>
              <p:nvSpPr>
                <p:cNvPr id="51" name="CasellaDiTesto 50">
                  <a:extLst>
                    <a:ext uri="{FF2B5EF4-FFF2-40B4-BE49-F238E27FC236}">
                      <a16:creationId xmlns:a16="http://schemas.microsoft.com/office/drawing/2014/main" id="{39E6DD51-FD6E-8E4A-AB25-1510C7C6C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8399" y="3753036"/>
                  <a:ext cx="168623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373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CasellaDiTesto 86">
                  <a:extLst>
                    <a:ext uri="{FF2B5EF4-FFF2-40B4-BE49-F238E27FC236}">
                      <a16:creationId xmlns:a16="http://schemas.microsoft.com/office/drawing/2014/main" id="{8FD66DC2-014D-D243-A385-DC75CC2DE40A}"/>
                    </a:ext>
                  </a:extLst>
                </p:cNvPr>
                <p:cNvSpPr txBox="1"/>
                <p:nvPr/>
              </p:nvSpPr>
              <p:spPr>
                <a:xfrm>
                  <a:off x="7968208" y="1961665"/>
                  <a:ext cx="539507" cy="8192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𝜕𝜒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sz="2800" dirty="0" err="1"/>
                </a:p>
              </p:txBody>
            </p:sp>
          </mc:Choice>
          <mc:Fallback xmlns="">
            <p:sp>
              <p:nvSpPr>
                <p:cNvPr id="87" name="CasellaDiTesto 86">
                  <a:extLst>
                    <a:ext uri="{FF2B5EF4-FFF2-40B4-BE49-F238E27FC236}">
                      <a16:creationId xmlns:a16="http://schemas.microsoft.com/office/drawing/2014/main" id="{8FD66DC2-014D-D243-A385-DC75CC2DE4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8208" y="1961665"/>
                  <a:ext cx="539507" cy="819263"/>
                </a:xfrm>
                <a:prstGeom prst="rect">
                  <a:avLst/>
                </a:prstGeom>
                <a:blipFill>
                  <a:blip r:embed="rId12"/>
                  <a:stretch>
                    <a:fillRect l="-18182" t="-3077" r="-15909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30312A28-C375-9148-90AE-CAC40AA99B8A}"/>
                </a:ext>
              </a:extLst>
            </p:cNvPr>
            <p:cNvSpPr/>
            <p:nvPr/>
          </p:nvSpPr>
          <p:spPr>
            <a:xfrm>
              <a:off x="8580276" y="2888940"/>
              <a:ext cx="324036" cy="324036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94AC36DE-7DDF-934C-8512-0FE7D4E8FC13}"/>
                </a:ext>
              </a:extLst>
            </p:cNvPr>
            <p:cNvSpPr/>
            <p:nvPr/>
          </p:nvSpPr>
          <p:spPr>
            <a:xfrm>
              <a:off x="8724292" y="2891267"/>
              <a:ext cx="324036" cy="324036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E25EF7FD-84F6-1045-9B20-94080364B6AD}"/>
                </a:ext>
              </a:extLst>
            </p:cNvPr>
            <p:cNvSpPr/>
            <p:nvPr/>
          </p:nvSpPr>
          <p:spPr>
            <a:xfrm>
              <a:off x="8364252" y="2892112"/>
              <a:ext cx="324036" cy="324036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0A95509C-3EEC-234B-80DE-E4BD05A401F2}"/>
                </a:ext>
              </a:extLst>
            </p:cNvPr>
            <p:cNvSpPr/>
            <p:nvPr/>
          </p:nvSpPr>
          <p:spPr>
            <a:xfrm>
              <a:off x="8220236" y="2895014"/>
              <a:ext cx="324036" cy="324036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4" name="Ovale 43">
            <a:extLst>
              <a:ext uri="{FF2B5EF4-FFF2-40B4-BE49-F238E27FC236}">
                <a16:creationId xmlns:a16="http://schemas.microsoft.com/office/drawing/2014/main" id="{A687F714-F009-5941-B72B-035F040A6C90}"/>
              </a:ext>
            </a:extLst>
          </p:cNvPr>
          <p:cNvSpPr/>
          <p:nvPr/>
        </p:nvSpPr>
        <p:spPr>
          <a:xfrm>
            <a:off x="1723248" y="2889127"/>
            <a:ext cx="324036" cy="324036"/>
          </a:xfrm>
          <a:prstGeom prst="ellipse">
            <a:avLst/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D8F3488-A30D-1C43-B340-6142DE6A9FD5}"/>
              </a:ext>
            </a:extLst>
          </p:cNvPr>
          <p:cNvSpPr/>
          <p:nvPr/>
        </p:nvSpPr>
        <p:spPr>
          <a:xfrm>
            <a:off x="2063552" y="2888940"/>
            <a:ext cx="324036" cy="324036"/>
          </a:xfrm>
          <a:prstGeom prst="ellipse">
            <a:avLst/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978C4835-DE5C-D844-AA74-9FBC1016A51D}"/>
                  </a:ext>
                </a:extLst>
              </p:cNvPr>
              <p:cNvSpPr txBox="1"/>
              <p:nvPr/>
            </p:nvSpPr>
            <p:spPr>
              <a:xfrm>
                <a:off x="1915374" y="2315226"/>
                <a:ext cx="533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 err="1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978C4835-DE5C-D844-AA74-9FBC1016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74" y="2315226"/>
                <a:ext cx="533158" cy="430887"/>
              </a:xfrm>
              <a:prstGeom prst="rect">
                <a:avLst/>
              </a:prstGeom>
              <a:blipFill>
                <a:blip r:embed="rId13"/>
                <a:stretch>
                  <a:fillRect l="-1395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e 52">
            <a:extLst>
              <a:ext uri="{FF2B5EF4-FFF2-40B4-BE49-F238E27FC236}">
                <a16:creationId xmlns:a16="http://schemas.microsoft.com/office/drawing/2014/main" id="{3CFAD402-AE04-EF4F-B988-7482EB6B74AB}"/>
              </a:ext>
            </a:extLst>
          </p:cNvPr>
          <p:cNvSpPr/>
          <p:nvPr/>
        </p:nvSpPr>
        <p:spPr>
          <a:xfrm>
            <a:off x="7723321" y="2886105"/>
            <a:ext cx="324036" cy="324036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FAAA18F-076D-BC4D-8B2C-91D25B407712}"/>
              </a:ext>
            </a:extLst>
          </p:cNvPr>
          <p:cNvSpPr/>
          <p:nvPr/>
        </p:nvSpPr>
        <p:spPr>
          <a:xfrm>
            <a:off x="7500156" y="2894091"/>
            <a:ext cx="324036" cy="324036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7141821C-202A-E048-A8EF-17A3EEF0E295}"/>
              </a:ext>
            </a:extLst>
          </p:cNvPr>
          <p:cNvSpPr/>
          <p:nvPr/>
        </p:nvSpPr>
        <p:spPr>
          <a:xfrm>
            <a:off x="7868063" y="2888718"/>
            <a:ext cx="324036" cy="324036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D45307A2-ABD2-9F48-9706-1C38A607A280}"/>
              </a:ext>
            </a:extLst>
          </p:cNvPr>
          <p:cNvSpPr/>
          <p:nvPr/>
        </p:nvSpPr>
        <p:spPr>
          <a:xfrm>
            <a:off x="7364007" y="2892465"/>
            <a:ext cx="324036" cy="324036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028E3C-E838-E74C-ADC7-2CF4F3AD26FF}"/>
              </a:ext>
            </a:extLst>
          </p:cNvPr>
          <p:cNvSpPr txBox="1"/>
          <p:nvPr/>
        </p:nvSpPr>
        <p:spPr>
          <a:xfrm>
            <a:off x="5392449" y="476673"/>
            <a:ext cx="158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Liquid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83E34B-AB70-004A-9B8B-383BA4E34F2B}"/>
              </a:ext>
            </a:extLst>
          </p:cNvPr>
          <p:cNvSpPr txBox="1"/>
          <p:nvPr/>
        </p:nvSpPr>
        <p:spPr>
          <a:xfrm>
            <a:off x="1348858" y="476672"/>
            <a:ext cx="158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rPr>
              <a:t>Solid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6F5BE4-D6C1-C14E-8C39-BBAA9C520744}"/>
              </a:ext>
            </a:extLst>
          </p:cNvPr>
          <p:cNvSpPr txBox="1"/>
          <p:nvPr/>
        </p:nvSpPr>
        <p:spPr>
          <a:xfrm>
            <a:off x="9280103" y="492730"/>
            <a:ext cx="158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Gas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A075C4B-2F49-A548-8AFA-9C5E1CEDE9F9}"/>
                  </a:ext>
                </a:extLst>
              </p:cNvPr>
              <p:cNvSpPr txBox="1"/>
              <p:nvPr/>
            </p:nvSpPr>
            <p:spPr>
              <a:xfrm>
                <a:off x="3585722" y="6093296"/>
                <a:ext cx="46422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From DFT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;{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({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5A075C4B-2F49-A548-8AFA-9C5E1CEDE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22" y="6093296"/>
                <a:ext cx="4642296" cy="430887"/>
              </a:xfrm>
              <a:prstGeom prst="rect">
                <a:avLst/>
              </a:prstGeom>
              <a:blipFill>
                <a:blip r:embed="rId3"/>
                <a:stretch>
                  <a:fillRect l="-4918" t="-29412" r="-2732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FC837157-F66D-D743-83EF-742394801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983" y="3680842"/>
            <a:ext cx="2016224" cy="19802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4ACC28-C518-E34B-A69A-B40254DF2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417" y="3506852"/>
            <a:ext cx="2160240" cy="215418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345CC15-3F4B-2C49-9AB7-F3704072B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390" y="3325071"/>
            <a:ext cx="2160240" cy="2381039"/>
          </a:xfrm>
          <a:prstGeom prst="rect">
            <a:avLst/>
          </a:prstGeom>
        </p:spPr>
      </p:pic>
      <p:pic>
        <p:nvPicPr>
          <p:cNvPr id="1026" name="Picture 2" descr="Ice | Definition, Structure, Properties, Freezing Point, &amp; Facts |  Britannica">
            <a:extLst>
              <a:ext uri="{FF2B5EF4-FFF2-40B4-BE49-F238E27FC236}">
                <a16:creationId xmlns:a16="http://schemas.microsoft.com/office/drawing/2014/main" id="{6C65E3BC-18B7-0341-BCAD-63F7E07D0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272486"/>
            <a:ext cx="2751373" cy="17464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much water should I drink a day? - Harvard Health">
            <a:extLst>
              <a:ext uri="{FF2B5EF4-FFF2-40B4-BE49-F238E27FC236}">
                <a16:creationId xmlns:a16="http://schemas.microsoft.com/office/drawing/2014/main" id="{ECEAF1F2-D161-C944-8FB7-E0AEA89AA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723" y="1272487"/>
            <a:ext cx="2624429" cy="17464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ence Dad SG - 💦States of Water: Steam &amp; Water vapour... | Facebook">
            <a:extLst>
              <a:ext uri="{FF2B5EF4-FFF2-40B4-BE49-F238E27FC236}">
                <a16:creationId xmlns:a16="http://schemas.microsoft.com/office/drawing/2014/main" id="{25800A27-05A3-8D49-87F6-81627448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288545"/>
            <a:ext cx="2624429" cy="17464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C32B84C-CE64-674D-BD4F-6E1F70F1DC73}"/>
              </a:ext>
            </a:extLst>
          </p:cNvPr>
          <p:cNvCxnSpPr/>
          <p:nvPr/>
        </p:nvCxnSpPr>
        <p:spPr>
          <a:xfrm>
            <a:off x="4151784" y="332656"/>
            <a:ext cx="0" cy="532838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05ACDC54-DCE7-9848-8EEB-D5729B1A7809}"/>
              </a:ext>
            </a:extLst>
          </p:cNvPr>
          <p:cNvCxnSpPr/>
          <p:nvPr/>
        </p:nvCxnSpPr>
        <p:spPr>
          <a:xfrm>
            <a:off x="8184232" y="332656"/>
            <a:ext cx="0" cy="532838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6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Long-wavelength vibrations in polar materials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A5B3078-4C65-3D4C-85E7-4BDCCD2CC717}"/>
                  </a:ext>
                </a:extLst>
              </p:cNvPr>
              <p:cNvSpPr txBox="1"/>
              <p:nvPr/>
            </p:nvSpPr>
            <p:spPr>
              <a:xfrm>
                <a:off x="479376" y="1227163"/>
                <a:ext cx="4518929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𝑁𝐴𝐶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A5B3078-4C65-3D4C-85E7-4BDCCD2CC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227163"/>
                <a:ext cx="4518929" cy="370551"/>
              </a:xfrm>
              <a:prstGeom prst="rect">
                <a:avLst/>
              </a:prstGeom>
              <a:blipFill>
                <a:blip r:embed="rId3"/>
                <a:stretch>
                  <a:fillRect l="-840" r="-16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386A6239-CA0A-2740-975B-DF3A7F98D8D3}"/>
                  </a:ext>
                </a:extLst>
              </p:cNvPr>
              <p:cNvSpPr txBox="1"/>
              <p:nvPr/>
            </p:nvSpPr>
            <p:spPr>
              <a:xfrm>
                <a:off x="5735960" y="960038"/>
                <a:ext cx="6257743" cy="9047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𝑁𝐴𝐶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𝑗𝐽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386A6239-CA0A-2740-975B-DF3A7F98D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960038"/>
                <a:ext cx="6257743" cy="904799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3B95E228-59CB-6340-9BDD-3C1290446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102228"/>
            <a:ext cx="5627602" cy="4197223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A28A5B50-111E-0846-AAEA-DBE547F1755D}"/>
              </a:ext>
            </a:extLst>
          </p:cNvPr>
          <p:cNvSpPr txBox="1"/>
          <p:nvPr/>
        </p:nvSpPr>
        <p:spPr>
          <a:xfrm>
            <a:off x="479376" y="6477635"/>
            <a:ext cx="10861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Baroni, S. et al., Rev. Mod. Phys., 73, 515 (2001)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B1B5887-E055-E24F-AE57-08AC3DA40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7" y="2102228"/>
            <a:ext cx="5884293" cy="419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4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CB73703-B9DC-0E48-9610-A6746E6809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en-US" dirty="0"/>
                  <a:t> controls?</a:t>
                </a:r>
              </a:p>
            </p:txBody>
          </p:sp>
        </mc:Choice>
        <mc:Fallback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CB73703-B9DC-0E48-9610-A6746E680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70" t="-34043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o 3">
            <a:extLst>
              <a:ext uri="{FF2B5EF4-FFF2-40B4-BE49-F238E27FC236}">
                <a16:creationId xmlns:a16="http://schemas.microsoft.com/office/drawing/2014/main" id="{601BB146-3A47-A847-959F-CAB608E2EDED}"/>
              </a:ext>
            </a:extLst>
          </p:cNvPr>
          <p:cNvSpPr/>
          <p:nvPr/>
        </p:nvSpPr>
        <p:spPr>
          <a:xfrm>
            <a:off x="911424" y="1772816"/>
            <a:ext cx="504056" cy="504056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" name="Cubo 4">
            <a:extLst>
              <a:ext uri="{FF2B5EF4-FFF2-40B4-BE49-F238E27FC236}">
                <a16:creationId xmlns:a16="http://schemas.microsoft.com/office/drawing/2014/main" id="{97F0B64C-68E8-524E-ABB0-8B1BB9E9412B}"/>
              </a:ext>
            </a:extLst>
          </p:cNvPr>
          <p:cNvSpPr/>
          <p:nvPr/>
        </p:nvSpPr>
        <p:spPr>
          <a:xfrm>
            <a:off x="1847528" y="1412776"/>
            <a:ext cx="864096" cy="864096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Cubo 5">
            <a:extLst>
              <a:ext uri="{FF2B5EF4-FFF2-40B4-BE49-F238E27FC236}">
                <a16:creationId xmlns:a16="http://schemas.microsoft.com/office/drawing/2014/main" id="{D8F28054-C2D7-7340-88CD-689842E69E3E}"/>
              </a:ext>
            </a:extLst>
          </p:cNvPr>
          <p:cNvSpPr/>
          <p:nvPr/>
        </p:nvSpPr>
        <p:spPr>
          <a:xfrm>
            <a:off x="3143672" y="1124744"/>
            <a:ext cx="1152128" cy="1152128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D14D849-49F4-4C46-81D3-1EF37FADB319}"/>
              </a:ext>
            </a:extLst>
          </p:cNvPr>
          <p:cNvCxnSpPr/>
          <p:nvPr/>
        </p:nvCxnSpPr>
        <p:spPr>
          <a:xfrm>
            <a:off x="695400" y="6093296"/>
            <a:ext cx="10404000" cy="0"/>
          </a:xfrm>
          <a:prstGeom prst="straightConnector1">
            <a:avLst/>
          </a:prstGeom>
          <a:ln w="1047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  <a:round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097A311-BBE4-1D45-B468-648270127924}"/>
              </a:ext>
            </a:extLst>
          </p:cNvPr>
          <p:cNvSpPr txBox="1"/>
          <p:nvPr/>
        </p:nvSpPr>
        <p:spPr>
          <a:xfrm>
            <a:off x="4832451" y="6237312"/>
            <a:ext cx="212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Temperature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63D48C-DA31-0147-A6CA-B3AA2D7C5476}"/>
              </a:ext>
            </a:extLst>
          </p:cNvPr>
          <p:cNvSpPr txBox="1"/>
          <p:nvPr/>
        </p:nvSpPr>
        <p:spPr>
          <a:xfrm>
            <a:off x="1243135" y="2569106"/>
            <a:ext cx="293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Thermal expansion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885DC0D-8316-1048-BD56-B65F6588073A}"/>
              </a:ext>
            </a:extLst>
          </p:cNvPr>
          <p:cNvSpPr/>
          <p:nvPr/>
        </p:nvSpPr>
        <p:spPr>
          <a:xfrm>
            <a:off x="7395200" y="1971594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84D2974-0666-4B48-9B02-417BB77E6890}"/>
              </a:ext>
            </a:extLst>
          </p:cNvPr>
          <p:cNvSpPr/>
          <p:nvPr/>
        </p:nvSpPr>
        <p:spPr>
          <a:xfrm>
            <a:off x="7392144" y="1634786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D4B11B4-D90E-F54D-BD07-A177EE184CF6}"/>
              </a:ext>
            </a:extLst>
          </p:cNvPr>
          <p:cNvSpPr/>
          <p:nvPr/>
        </p:nvSpPr>
        <p:spPr>
          <a:xfrm>
            <a:off x="7392144" y="1297978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F5C4AE6-7255-C74B-8695-4B2171868493}"/>
              </a:ext>
            </a:extLst>
          </p:cNvPr>
          <p:cNvSpPr/>
          <p:nvPr/>
        </p:nvSpPr>
        <p:spPr>
          <a:xfrm>
            <a:off x="7755240" y="1297978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5BA2559-7095-014F-B096-1AB52DB8E64F}"/>
              </a:ext>
            </a:extLst>
          </p:cNvPr>
          <p:cNvSpPr/>
          <p:nvPr/>
        </p:nvSpPr>
        <p:spPr>
          <a:xfrm>
            <a:off x="7755240" y="1634786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6D560F4-318F-BD4D-BCFF-E0251DF09C61}"/>
              </a:ext>
            </a:extLst>
          </p:cNvPr>
          <p:cNvSpPr/>
          <p:nvPr/>
        </p:nvSpPr>
        <p:spPr>
          <a:xfrm>
            <a:off x="7755240" y="1971594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202AF38-9B44-0940-9D41-9AA771831044}"/>
              </a:ext>
            </a:extLst>
          </p:cNvPr>
          <p:cNvSpPr/>
          <p:nvPr/>
        </p:nvSpPr>
        <p:spPr>
          <a:xfrm>
            <a:off x="8115280" y="1972235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39C3CBE-7F24-304C-AFC8-335548F32FA0}"/>
              </a:ext>
            </a:extLst>
          </p:cNvPr>
          <p:cNvSpPr/>
          <p:nvPr/>
        </p:nvSpPr>
        <p:spPr>
          <a:xfrm>
            <a:off x="8115280" y="1635427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5B19F4F-DD47-4046-9296-2125855C10CB}"/>
              </a:ext>
            </a:extLst>
          </p:cNvPr>
          <p:cNvSpPr/>
          <p:nvPr/>
        </p:nvSpPr>
        <p:spPr>
          <a:xfrm>
            <a:off x="8115280" y="1297978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Parallelogramma 21">
            <a:extLst>
              <a:ext uri="{FF2B5EF4-FFF2-40B4-BE49-F238E27FC236}">
                <a16:creationId xmlns:a16="http://schemas.microsoft.com/office/drawing/2014/main" id="{1666EF5B-8CF3-DD4C-88E5-49DD78F1834B}"/>
              </a:ext>
            </a:extLst>
          </p:cNvPr>
          <p:cNvSpPr/>
          <p:nvPr/>
        </p:nvSpPr>
        <p:spPr>
          <a:xfrm>
            <a:off x="8995075" y="1971594"/>
            <a:ext cx="360040" cy="288032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3" name="Parallelogramma 22">
            <a:extLst>
              <a:ext uri="{FF2B5EF4-FFF2-40B4-BE49-F238E27FC236}">
                <a16:creationId xmlns:a16="http://schemas.microsoft.com/office/drawing/2014/main" id="{8B6A291B-F44B-DF40-8F42-70DF18C6F4F0}"/>
              </a:ext>
            </a:extLst>
          </p:cNvPr>
          <p:cNvSpPr/>
          <p:nvPr/>
        </p:nvSpPr>
        <p:spPr>
          <a:xfrm>
            <a:off x="9175095" y="1297978"/>
            <a:ext cx="360040" cy="288032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4" name="Parallelogramma 23">
            <a:extLst>
              <a:ext uri="{FF2B5EF4-FFF2-40B4-BE49-F238E27FC236}">
                <a16:creationId xmlns:a16="http://schemas.microsoft.com/office/drawing/2014/main" id="{70089BB3-B361-E74C-83C6-42A23F80E49B}"/>
              </a:ext>
            </a:extLst>
          </p:cNvPr>
          <p:cNvSpPr/>
          <p:nvPr/>
        </p:nvSpPr>
        <p:spPr>
          <a:xfrm>
            <a:off x="9081417" y="1640197"/>
            <a:ext cx="360040" cy="288032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Parallelogramma 24">
            <a:extLst>
              <a:ext uri="{FF2B5EF4-FFF2-40B4-BE49-F238E27FC236}">
                <a16:creationId xmlns:a16="http://schemas.microsoft.com/office/drawing/2014/main" id="{47071E07-1BEE-4047-A221-DF807EF03C59}"/>
              </a:ext>
            </a:extLst>
          </p:cNvPr>
          <p:cNvSpPr/>
          <p:nvPr/>
        </p:nvSpPr>
        <p:spPr>
          <a:xfrm>
            <a:off x="9355115" y="1971594"/>
            <a:ext cx="360040" cy="288032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Parallelogramma 25">
            <a:extLst>
              <a:ext uri="{FF2B5EF4-FFF2-40B4-BE49-F238E27FC236}">
                <a16:creationId xmlns:a16="http://schemas.microsoft.com/office/drawing/2014/main" id="{86B8C02C-5AA0-7948-AF08-9A1E0502F980}"/>
              </a:ext>
            </a:extLst>
          </p:cNvPr>
          <p:cNvSpPr/>
          <p:nvPr/>
        </p:nvSpPr>
        <p:spPr>
          <a:xfrm>
            <a:off x="9535135" y="1297978"/>
            <a:ext cx="360040" cy="288032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7" name="Parallelogramma 26">
            <a:extLst>
              <a:ext uri="{FF2B5EF4-FFF2-40B4-BE49-F238E27FC236}">
                <a16:creationId xmlns:a16="http://schemas.microsoft.com/office/drawing/2014/main" id="{3E37E916-73C0-9B44-A1E3-ECCDFCAEAC9A}"/>
              </a:ext>
            </a:extLst>
          </p:cNvPr>
          <p:cNvSpPr/>
          <p:nvPr/>
        </p:nvSpPr>
        <p:spPr>
          <a:xfrm>
            <a:off x="9441457" y="1640197"/>
            <a:ext cx="360040" cy="288032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Parallelogramma 27">
            <a:extLst>
              <a:ext uri="{FF2B5EF4-FFF2-40B4-BE49-F238E27FC236}">
                <a16:creationId xmlns:a16="http://schemas.microsoft.com/office/drawing/2014/main" id="{438B2FBF-BBF8-D346-94B9-F84B8E1442C6}"/>
              </a:ext>
            </a:extLst>
          </p:cNvPr>
          <p:cNvSpPr/>
          <p:nvPr/>
        </p:nvSpPr>
        <p:spPr>
          <a:xfrm>
            <a:off x="9715155" y="1971594"/>
            <a:ext cx="360040" cy="288032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9" name="Parallelogramma 28">
            <a:extLst>
              <a:ext uri="{FF2B5EF4-FFF2-40B4-BE49-F238E27FC236}">
                <a16:creationId xmlns:a16="http://schemas.microsoft.com/office/drawing/2014/main" id="{A85E37F1-3396-3C4D-8656-1306CB3E592A}"/>
              </a:ext>
            </a:extLst>
          </p:cNvPr>
          <p:cNvSpPr/>
          <p:nvPr/>
        </p:nvSpPr>
        <p:spPr>
          <a:xfrm>
            <a:off x="9895175" y="1297978"/>
            <a:ext cx="360040" cy="288032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0" name="Parallelogramma 29">
            <a:extLst>
              <a:ext uri="{FF2B5EF4-FFF2-40B4-BE49-F238E27FC236}">
                <a16:creationId xmlns:a16="http://schemas.microsoft.com/office/drawing/2014/main" id="{35E1E38D-DABF-E648-860B-2CDF85ADE281}"/>
              </a:ext>
            </a:extLst>
          </p:cNvPr>
          <p:cNvSpPr/>
          <p:nvPr/>
        </p:nvSpPr>
        <p:spPr>
          <a:xfrm>
            <a:off x="9801497" y="1640197"/>
            <a:ext cx="360040" cy="288032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62D05D-DC6D-4C40-A83B-DDF49C5C6BC8}"/>
              </a:ext>
            </a:extLst>
          </p:cNvPr>
          <p:cNvSpPr txBox="1"/>
          <p:nvPr/>
        </p:nvSpPr>
        <p:spPr>
          <a:xfrm>
            <a:off x="6084928" y="2569171"/>
            <a:ext cx="5402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Phase transition &amp; Dynamical stability</a:t>
            </a:r>
          </a:p>
        </p:txBody>
      </p:sp>
      <p:sp>
        <p:nvSpPr>
          <p:cNvPr id="32" name="Processo 31">
            <a:extLst>
              <a:ext uri="{FF2B5EF4-FFF2-40B4-BE49-F238E27FC236}">
                <a16:creationId xmlns:a16="http://schemas.microsoft.com/office/drawing/2014/main" id="{2339F228-606E-F94F-A13A-D31B2C32E446}"/>
              </a:ext>
            </a:extLst>
          </p:cNvPr>
          <p:cNvSpPr/>
          <p:nvPr/>
        </p:nvSpPr>
        <p:spPr>
          <a:xfrm>
            <a:off x="911424" y="3996965"/>
            <a:ext cx="3528392" cy="936104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28AFEEF2-5078-B547-A7CC-5280FCEBE8F0}"/>
                  </a:ext>
                </a:extLst>
              </p:cNvPr>
              <p:cNvSpPr txBox="1"/>
              <p:nvPr/>
            </p:nvSpPr>
            <p:spPr>
              <a:xfrm>
                <a:off x="2405739" y="4122614"/>
                <a:ext cx="6117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 err="1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28AFEEF2-5078-B547-A7CC-5280FCEBE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739" y="4122614"/>
                <a:ext cx="611770" cy="492443"/>
              </a:xfrm>
              <a:prstGeom prst="rect">
                <a:avLst/>
              </a:prstGeom>
              <a:blipFill>
                <a:blip r:embed="rId4"/>
                <a:stretch>
                  <a:fillRect l="-12245" r="-1020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E200908-2F9C-DE4F-A050-26C6A20A7B9D}"/>
              </a:ext>
            </a:extLst>
          </p:cNvPr>
          <p:cNvSpPr txBox="1"/>
          <p:nvPr/>
        </p:nvSpPr>
        <p:spPr>
          <a:xfrm>
            <a:off x="1243135" y="5265438"/>
            <a:ext cx="293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Heat transport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D0289FE5-E47C-1540-9C6A-1EEB401149E4}"/>
              </a:ext>
            </a:extLst>
          </p:cNvPr>
          <p:cNvSpPr/>
          <p:nvPr/>
        </p:nvSpPr>
        <p:spPr>
          <a:xfrm>
            <a:off x="6961129" y="4107261"/>
            <a:ext cx="590478" cy="59047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2CC2D850-8079-314E-8307-C5C887B2F4CA}"/>
              </a:ext>
            </a:extLst>
          </p:cNvPr>
          <p:cNvSpPr/>
          <p:nvPr/>
        </p:nvSpPr>
        <p:spPr>
          <a:xfrm>
            <a:off x="8490939" y="3644897"/>
            <a:ext cx="590478" cy="5904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7C52FD57-A8CD-6C4F-ABA8-733AF3407CF6}"/>
              </a:ext>
            </a:extLst>
          </p:cNvPr>
          <p:cNvSpPr/>
          <p:nvPr/>
        </p:nvSpPr>
        <p:spPr>
          <a:xfrm>
            <a:off x="9749240" y="4308769"/>
            <a:ext cx="590478" cy="5904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9" name="Figura a mano libera 38">
            <a:extLst>
              <a:ext uri="{FF2B5EF4-FFF2-40B4-BE49-F238E27FC236}">
                <a16:creationId xmlns:a16="http://schemas.microsoft.com/office/drawing/2014/main" id="{A5724D23-882C-7642-954E-4FD705C3FA26}"/>
              </a:ext>
            </a:extLst>
          </p:cNvPr>
          <p:cNvSpPr/>
          <p:nvPr/>
        </p:nvSpPr>
        <p:spPr>
          <a:xfrm>
            <a:off x="7267738" y="3293156"/>
            <a:ext cx="1203615" cy="1169734"/>
          </a:xfrm>
          <a:custGeom>
            <a:avLst/>
            <a:gdLst>
              <a:gd name="connsiteX0" fmla="*/ 3465 w 1203615"/>
              <a:gd name="connsiteY0" fmla="*/ 709739 h 1169734"/>
              <a:gd name="connsiteX1" fmla="*/ 103477 w 1203615"/>
              <a:gd name="connsiteY1" fmla="*/ 9652 h 1169734"/>
              <a:gd name="connsiteX2" fmla="*/ 689265 w 1203615"/>
              <a:gd name="connsiteY2" fmla="*/ 1166939 h 1169734"/>
              <a:gd name="connsiteX3" fmla="*/ 917865 w 1203615"/>
              <a:gd name="connsiteY3" fmla="*/ 338264 h 1169734"/>
              <a:gd name="connsiteX4" fmla="*/ 1203615 w 1203615"/>
              <a:gd name="connsiteY4" fmla="*/ 466852 h 116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615" h="1169734">
                <a:moveTo>
                  <a:pt x="3465" y="709739"/>
                </a:moveTo>
                <a:cubicBezTo>
                  <a:pt x="-3679" y="321595"/>
                  <a:pt x="-10823" y="-66548"/>
                  <a:pt x="103477" y="9652"/>
                </a:cubicBezTo>
                <a:cubicBezTo>
                  <a:pt x="217777" y="85852"/>
                  <a:pt x="553534" y="1112170"/>
                  <a:pt x="689265" y="1166939"/>
                </a:cubicBezTo>
                <a:cubicBezTo>
                  <a:pt x="824996" y="1221708"/>
                  <a:pt x="832140" y="454945"/>
                  <a:pt x="917865" y="338264"/>
                </a:cubicBezTo>
                <a:cubicBezTo>
                  <a:pt x="1003590" y="221583"/>
                  <a:pt x="1151227" y="409702"/>
                  <a:pt x="1203615" y="466852"/>
                </a:cubicBezTo>
              </a:path>
            </a:pathLst>
          </a:custGeom>
          <a:noFill/>
          <a:ln w="38100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0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igura a mano libera 39">
            <a:extLst>
              <a:ext uri="{FF2B5EF4-FFF2-40B4-BE49-F238E27FC236}">
                <a16:creationId xmlns:a16="http://schemas.microsoft.com/office/drawing/2014/main" id="{FEC2BBF4-B8FB-E645-A851-C72845E00998}"/>
              </a:ext>
            </a:extLst>
          </p:cNvPr>
          <p:cNvSpPr/>
          <p:nvPr/>
        </p:nvSpPr>
        <p:spPr>
          <a:xfrm>
            <a:off x="8885690" y="4288645"/>
            <a:ext cx="800100" cy="885845"/>
          </a:xfrm>
          <a:custGeom>
            <a:avLst/>
            <a:gdLst>
              <a:gd name="connsiteX0" fmla="*/ 0 w 800100"/>
              <a:gd name="connsiteY0" fmla="*/ 0 h 885845"/>
              <a:gd name="connsiteX1" fmla="*/ 200025 w 800100"/>
              <a:gd name="connsiteY1" fmla="*/ 885825 h 885845"/>
              <a:gd name="connsiteX2" fmla="*/ 457200 w 800100"/>
              <a:gd name="connsiteY2" fmla="*/ 28575 h 885845"/>
              <a:gd name="connsiteX3" fmla="*/ 671513 w 800100"/>
              <a:gd name="connsiteY3" fmla="*/ 614363 h 885845"/>
              <a:gd name="connsiteX4" fmla="*/ 800100 w 800100"/>
              <a:gd name="connsiteY4" fmla="*/ 500063 h 88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885845">
                <a:moveTo>
                  <a:pt x="0" y="0"/>
                </a:moveTo>
                <a:cubicBezTo>
                  <a:pt x="61912" y="440531"/>
                  <a:pt x="123825" y="881063"/>
                  <a:pt x="200025" y="885825"/>
                </a:cubicBezTo>
                <a:cubicBezTo>
                  <a:pt x="276225" y="890587"/>
                  <a:pt x="378619" y="73819"/>
                  <a:pt x="457200" y="28575"/>
                </a:cubicBezTo>
                <a:cubicBezTo>
                  <a:pt x="535781" y="-16669"/>
                  <a:pt x="614363" y="535782"/>
                  <a:pt x="671513" y="614363"/>
                </a:cubicBezTo>
                <a:cubicBezTo>
                  <a:pt x="728663" y="692944"/>
                  <a:pt x="731044" y="535782"/>
                  <a:pt x="800100" y="500063"/>
                </a:cubicBezTo>
              </a:path>
            </a:pathLst>
          </a:custGeom>
          <a:noFill/>
          <a:ln w="38100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FB191B2A-7086-BB44-8B8B-934C237A083D}"/>
              </a:ext>
            </a:extLst>
          </p:cNvPr>
          <p:cNvSpPr txBox="1"/>
          <p:nvPr/>
        </p:nvSpPr>
        <p:spPr>
          <a:xfrm>
            <a:off x="7118397" y="5265439"/>
            <a:ext cx="3335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Transport coefficients</a:t>
            </a:r>
          </a:p>
        </p:txBody>
      </p:sp>
    </p:spTree>
    <p:extLst>
      <p:ext uri="{BB962C8B-B14F-4D97-AF65-F5344CB8AC3E}">
        <p14:creationId xmlns:p14="http://schemas.microsoft.com/office/powerpoint/2010/main" val="44668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071B7CF-B7FE-7A48-9F6B-B4BCB4EF01A7}"/>
              </a:ext>
            </a:extLst>
          </p:cNvPr>
          <p:cNvSpPr/>
          <p:nvPr/>
        </p:nvSpPr>
        <p:spPr>
          <a:xfrm>
            <a:off x="4777558" y="1378404"/>
            <a:ext cx="602310" cy="10081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harmonic approximation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3A22141-346E-1C44-8F6E-9657FC3B9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98" y="1292614"/>
            <a:ext cx="4467517" cy="494469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AE74CB7-C8B8-1C41-9AA5-C1287DBB7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475" y="2889532"/>
            <a:ext cx="2715363" cy="23291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8EC8690-04F3-FD43-9422-2C2C5FAA802F}"/>
                  </a:ext>
                </a:extLst>
              </p:cNvPr>
              <p:cNvSpPr txBox="1"/>
              <p:nvPr/>
            </p:nvSpPr>
            <p:spPr>
              <a:xfrm>
                <a:off x="34677" y="1458780"/>
                <a:ext cx="7560840" cy="741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BB1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BB1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BB1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BB1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BB1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BB19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BB19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rgbClr val="BB19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BB19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BB1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BB19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BB19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BB1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BB1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BB19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dirty="0" smtClean="0">
                                  <a:solidFill>
                                    <a:srgbClr val="BB19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BB1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BB1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BB1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BB1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8EC8690-04F3-FD43-9422-2C2C5FAA8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" y="1458780"/>
                <a:ext cx="7560840" cy="741100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9CB119E-BADC-DC44-9995-C06342A94B4A}"/>
              </a:ext>
            </a:extLst>
          </p:cNvPr>
          <p:cNvCxnSpPr>
            <a:cxnSpLocks/>
          </p:cNvCxnSpPr>
          <p:nvPr/>
        </p:nvCxnSpPr>
        <p:spPr>
          <a:xfrm>
            <a:off x="2423592" y="1195380"/>
            <a:ext cx="576064" cy="126789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65F989E-8E8B-0146-A2F4-4BDD065083A8}"/>
              </a:ext>
            </a:extLst>
          </p:cNvPr>
          <p:cNvCxnSpPr>
            <a:cxnSpLocks/>
          </p:cNvCxnSpPr>
          <p:nvPr/>
        </p:nvCxnSpPr>
        <p:spPr>
          <a:xfrm>
            <a:off x="1199456" y="1195380"/>
            <a:ext cx="576064" cy="126789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04033B-ABEB-9646-8959-76B0871CA4F9}"/>
              </a:ext>
            </a:extLst>
          </p:cNvPr>
          <p:cNvSpPr txBox="1"/>
          <p:nvPr/>
        </p:nvSpPr>
        <p:spPr>
          <a:xfrm>
            <a:off x="2021886" y="2463279"/>
            <a:ext cx="212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= 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51056DB-BBBB-7A47-9796-FC2C93CD3F90}"/>
              </a:ext>
            </a:extLst>
          </p:cNvPr>
          <p:cNvSpPr txBox="1"/>
          <p:nvPr/>
        </p:nvSpPr>
        <p:spPr>
          <a:xfrm>
            <a:off x="710571" y="2463278"/>
            <a:ext cx="212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constant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D00F8B4-EA81-FD40-8917-29D4D5614B41}"/>
                  </a:ext>
                </a:extLst>
              </p:cNvPr>
              <p:cNvSpPr txBox="1"/>
              <p:nvPr/>
            </p:nvSpPr>
            <p:spPr>
              <a:xfrm>
                <a:off x="253206" y="4322666"/>
                <a:ext cx="3603584" cy="721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D00F8B4-EA81-FD40-8917-29D4D561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06" y="4322666"/>
                <a:ext cx="3603584" cy="721929"/>
              </a:xfrm>
              <a:prstGeom prst="rect">
                <a:avLst/>
              </a:prstGeom>
              <a:blipFill>
                <a:blip r:embed="rId6"/>
                <a:stretch>
                  <a:fillRect t="-172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B6278A7-D2CF-CA49-80F2-E5D46B05DE90}"/>
                  </a:ext>
                </a:extLst>
              </p:cNvPr>
              <p:cNvSpPr txBox="1"/>
              <p:nvPr/>
            </p:nvSpPr>
            <p:spPr>
              <a:xfrm>
                <a:off x="4834603" y="2477631"/>
                <a:ext cx="29207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accent2">
                        <a:lumMod val="75000"/>
                      </a:schemeClr>
                    </a:solidFill>
                  </a:rPr>
                  <a:t>= force const.</a:t>
                </a:r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B6278A7-D2CF-CA49-80F2-E5D46B05D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03" y="2477631"/>
                <a:ext cx="2920764" cy="369332"/>
              </a:xfrm>
              <a:prstGeom prst="rect">
                <a:avLst/>
              </a:prstGeom>
              <a:blipFill>
                <a:blip r:embed="rId7"/>
                <a:stretch>
                  <a:fillRect l="-3463" t="-22581" b="-4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0460FDAF-45EF-EB4D-9013-9740023475C2}"/>
                  </a:ext>
                </a:extLst>
              </p:cNvPr>
              <p:cNvSpPr txBox="1"/>
              <p:nvPr/>
            </p:nvSpPr>
            <p:spPr>
              <a:xfrm>
                <a:off x="34677" y="3429000"/>
                <a:ext cx="3123529" cy="741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0460FDAF-45EF-EB4D-9013-974002347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" y="3429000"/>
                <a:ext cx="3123529" cy="741100"/>
              </a:xfrm>
              <a:prstGeom prst="rect">
                <a:avLst/>
              </a:prstGeom>
              <a:blipFill>
                <a:blip r:embed="rId8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A90E3EA9-9276-034A-B1DA-345DC50DF406}"/>
                  </a:ext>
                </a:extLst>
              </p:cNvPr>
              <p:cNvSpPr txBox="1"/>
              <p:nvPr/>
            </p:nvSpPr>
            <p:spPr>
              <a:xfrm>
                <a:off x="4071551" y="3691453"/>
                <a:ext cx="3603584" cy="767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A90E3EA9-9276-034A-B1DA-345DC50DF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551" y="3691453"/>
                <a:ext cx="3603584" cy="767198"/>
              </a:xfrm>
              <a:prstGeom prst="rect">
                <a:avLst/>
              </a:prstGeom>
              <a:blipFill>
                <a:blip r:embed="rId9"/>
                <a:stretch>
                  <a:fillRect l="-2807" r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314A2048-AEBA-9A4F-B44D-B96ECBC0EB11}"/>
                  </a:ext>
                </a:extLst>
              </p:cNvPr>
              <p:cNvSpPr txBox="1"/>
              <p:nvPr/>
            </p:nvSpPr>
            <p:spPr>
              <a:xfrm>
                <a:off x="4192827" y="4345655"/>
                <a:ext cx="2767269" cy="1120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b="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oscillation frequency</a:t>
                </a:r>
                <a:endParaRPr lang="en-US" sz="2400" b="0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314A2048-AEBA-9A4F-B44D-B96ECBC0E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27" y="4345655"/>
                <a:ext cx="2767269" cy="1120884"/>
              </a:xfrm>
              <a:prstGeom prst="rect">
                <a:avLst/>
              </a:prstGeom>
              <a:blipFill>
                <a:blip r:embed="rId10"/>
                <a:stretch>
                  <a:fillRect l="-6849" r="-6393" b="-15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7BD1F65-6BE3-F541-B619-80C2A150A151}"/>
              </a:ext>
            </a:extLst>
          </p:cNvPr>
          <p:cNvSpPr txBox="1"/>
          <p:nvPr/>
        </p:nvSpPr>
        <p:spPr>
          <a:xfrm>
            <a:off x="253206" y="5773057"/>
            <a:ext cx="779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 approach as for the pendulum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 angle </a:t>
            </a:r>
            <a:r>
              <a:rPr lang="en-US" sz="2400" dirty="0">
                <a:sym typeface="Wingdings" pitchFamily="2" charset="2"/>
              </a:rPr>
              <a:t> small (atomic) oscillations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49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/>
      <p:bldP spid="13" grpId="0"/>
      <p:bldP spid="17" grpId="0"/>
      <p:bldP spid="24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modes and vibrational frequencies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06BBDB8-9C23-794B-B06B-7CAD57E2436D}"/>
                  </a:ext>
                </a:extLst>
              </p:cNvPr>
              <p:cNvSpPr txBox="1"/>
              <p:nvPr/>
            </p:nvSpPr>
            <p:spPr>
              <a:xfrm>
                <a:off x="6972466" y="1401725"/>
                <a:ext cx="5172206" cy="988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=0 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06BBDB8-9C23-794B-B06B-7CAD57E24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466" y="1401725"/>
                <a:ext cx="5172206" cy="988476"/>
              </a:xfrm>
              <a:prstGeom prst="rect">
                <a:avLst/>
              </a:prstGeom>
              <a:blipFill>
                <a:blip r:embed="rId3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nello 21">
            <a:extLst>
              <a:ext uri="{FF2B5EF4-FFF2-40B4-BE49-F238E27FC236}">
                <a16:creationId xmlns:a16="http://schemas.microsoft.com/office/drawing/2014/main" id="{573E0644-A26E-FB44-9B49-A34C386A968C}"/>
              </a:ext>
            </a:extLst>
          </p:cNvPr>
          <p:cNvSpPr/>
          <p:nvPr/>
        </p:nvSpPr>
        <p:spPr>
          <a:xfrm>
            <a:off x="10168403" y="1287246"/>
            <a:ext cx="1112173" cy="1112173"/>
          </a:xfrm>
          <a:prstGeom prst="donut">
            <a:avLst/>
          </a:prstGeom>
          <a:solidFill>
            <a:schemeClr val="accent2">
              <a:lumMod val="40000"/>
              <a:lumOff val="60000"/>
              <a:alpha val="90964"/>
            </a:schemeClr>
          </a:solidFill>
          <a:ln>
            <a:noFill/>
          </a:ln>
          <a:effectLst>
            <a:innerShdw dist="70441" dir="162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1CCF4AD-F087-0A45-9112-1DE2A3E66B66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 flipH="1">
            <a:off x="10656042" y="2399419"/>
            <a:ext cx="68448" cy="1320769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CA9F763-324B-4B4F-A82D-F01EE4C065FA}"/>
              </a:ext>
            </a:extLst>
          </p:cNvPr>
          <p:cNvSpPr txBox="1"/>
          <p:nvPr/>
        </p:nvSpPr>
        <p:spPr>
          <a:xfrm>
            <a:off x="10007627" y="3720188"/>
            <a:ext cx="12968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1" dirty="0"/>
              <a:t>phonons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97E56C5-D610-4446-93D9-EB0D01720957}"/>
              </a:ext>
            </a:extLst>
          </p:cNvPr>
          <p:cNvSpPr txBox="1"/>
          <p:nvPr/>
        </p:nvSpPr>
        <p:spPr>
          <a:xfrm>
            <a:off x="10741470" y="2825138"/>
            <a:ext cx="108042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/>
              <a:t>periodic</a:t>
            </a:r>
            <a:endParaRPr lang="en-US" sz="2400" dirty="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CABCEFB-C550-4C49-B564-CE23F3A3A3F6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 flipH="1">
            <a:off x="8210123" y="2236545"/>
            <a:ext cx="2121154" cy="1492386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C6F01BA-E8FA-8C44-8CAD-9291BCA7E3F2}"/>
              </a:ext>
            </a:extLst>
          </p:cNvPr>
          <p:cNvSpPr txBox="1"/>
          <p:nvPr/>
        </p:nvSpPr>
        <p:spPr>
          <a:xfrm>
            <a:off x="7654682" y="3728931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err="1"/>
              <a:t>vibrons</a:t>
            </a:r>
            <a:endParaRPr lang="en-US" sz="2400" b="1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89FA795-32B3-1843-A4BE-767CC89B3E2A}"/>
              </a:ext>
            </a:extLst>
          </p:cNvPr>
          <p:cNvSpPr txBox="1"/>
          <p:nvPr/>
        </p:nvSpPr>
        <p:spPr>
          <a:xfrm>
            <a:off x="7262003" y="2865384"/>
            <a:ext cx="13369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/>
              <a:t>molecular</a:t>
            </a:r>
            <a:endParaRPr lang="en-US" sz="24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8A9A25B-510E-E34C-AC44-F50CD66E2A04}"/>
              </a:ext>
            </a:extLst>
          </p:cNvPr>
          <p:cNvSpPr txBox="1"/>
          <p:nvPr/>
        </p:nvSpPr>
        <p:spPr>
          <a:xfrm>
            <a:off x="7536160" y="4509120"/>
            <a:ext cx="44360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i="1" dirty="0"/>
              <a:t>Number of frequencies</a:t>
            </a:r>
            <a:br>
              <a:rPr lang="en-US" sz="2400" b="1" i="1" dirty="0"/>
            </a:br>
            <a:r>
              <a:rPr lang="en-US" sz="2400" b="1" i="1" dirty="0"/>
              <a:t>=</a:t>
            </a:r>
            <a:br>
              <a:rPr lang="en-US" sz="2400" b="1" i="1" dirty="0"/>
            </a:br>
            <a:r>
              <a:rPr lang="en-US" sz="2400" b="1" i="1" dirty="0"/>
              <a:t>Number of degree of freedom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B5F70A9-63D7-E74E-B837-95CC0B7D60AC}"/>
              </a:ext>
            </a:extLst>
          </p:cNvPr>
          <p:cNvSpPr/>
          <p:nvPr/>
        </p:nvSpPr>
        <p:spPr>
          <a:xfrm>
            <a:off x="2423592" y="1382089"/>
            <a:ext cx="1008112" cy="10081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4160F3B-FDF6-6C4D-A1DE-5AAB08D43197}"/>
                  </a:ext>
                </a:extLst>
              </p:cNvPr>
              <p:cNvSpPr txBox="1"/>
              <p:nvPr/>
            </p:nvSpPr>
            <p:spPr>
              <a:xfrm>
                <a:off x="47328" y="1465140"/>
                <a:ext cx="6384032" cy="9250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4160F3B-FDF6-6C4D-A1DE-5AAB08D4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1465140"/>
                <a:ext cx="6384032" cy="925061"/>
              </a:xfrm>
              <a:prstGeom prst="rect">
                <a:avLst/>
              </a:prstGeom>
              <a:blipFill>
                <a:blip r:embed="rId4"/>
                <a:stretch>
                  <a:fillRect t="-139189" b="-197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o 9">
            <a:extLst>
              <a:ext uri="{FF2B5EF4-FFF2-40B4-BE49-F238E27FC236}">
                <a16:creationId xmlns:a16="http://schemas.microsoft.com/office/drawing/2014/main" id="{642CBB73-1E4E-3E4E-A70C-B8B0C99ACD1A}"/>
              </a:ext>
            </a:extLst>
          </p:cNvPr>
          <p:cNvGrpSpPr/>
          <p:nvPr/>
        </p:nvGrpSpPr>
        <p:grpSpPr>
          <a:xfrm>
            <a:off x="-4993232" y="2908173"/>
            <a:ext cx="4508993" cy="2520280"/>
            <a:chOff x="43003" y="2008692"/>
            <a:chExt cx="6125005" cy="3423542"/>
          </a:xfrm>
        </p:grpSpPr>
        <p:pic>
          <p:nvPicPr>
            <p:cNvPr id="2052" name="Picture 4" descr="Vibration of a H2O molecule on Make a GIF">
              <a:extLst>
                <a:ext uri="{FF2B5EF4-FFF2-40B4-BE49-F238E27FC236}">
                  <a16:creationId xmlns:a16="http://schemas.microsoft.com/office/drawing/2014/main" id="{270D3352-EA52-1A4C-8D22-B47C98ACE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03" y="2008692"/>
              <a:ext cx="6086298" cy="342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rocesso 8">
              <a:extLst>
                <a:ext uri="{FF2B5EF4-FFF2-40B4-BE49-F238E27FC236}">
                  <a16:creationId xmlns:a16="http://schemas.microsoft.com/office/drawing/2014/main" id="{56F5B1C2-9E5C-3F46-BBAF-0E48F8B18D47}"/>
                </a:ext>
              </a:extLst>
            </p:cNvPr>
            <p:cNvSpPr/>
            <p:nvPr/>
          </p:nvSpPr>
          <p:spPr>
            <a:xfrm>
              <a:off x="4550531" y="5126238"/>
              <a:ext cx="1617477" cy="305996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CA07C1-AFDE-6044-A6A1-AFE7D90FB79F}"/>
              </a:ext>
            </a:extLst>
          </p:cNvPr>
          <p:cNvSpPr txBox="1"/>
          <p:nvPr/>
        </p:nvSpPr>
        <p:spPr>
          <a:xfrm>
            <a:off x="697891" y="2613406"/>
            <a:ext cx="54676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400" b="0" dirty="0"/>
              <a:t>nteratomic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400" b="0" dirty="0"/>
              <a:t>orce 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400" b="0" dirty="0"/>
              <a:t>onstant (</a:t>
            </a:r>
            <a:r>
              <a:rPr lang="en-US" sz="2400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IFC</a:t>
            </a:r>
            <a:r>
              <a:rPr lang="en-US" sz="2400" b="0" dirty="0"/>
              <a:t>) matrix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09AC570-66A2-5644-8CDB-61AAC662B298}"/>
              </a:ext>
            </a:extLst>
          </p:cNvPr>
          <p:cNvSpPr txBox="1"/>
          <p:nvPr/>
        </p:nvSpPr>
        <p:spPr>
          <a:xfrm>
            <a:off x="496489" y="6252744"/>
            <a:ext cx="109452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/>
              <a:t>For water</a:t>
            </a:r>
            <a:r>
              <a:rPr lang="en-US" sz="2000" dirty="0"/>
              <a:t>: (3 atoms) x (3 directions) – (3 translations) – (2 rotations) – (1 reflection/mirror) = </a:t>
            </a:r>
            <a:r>
              <a:rPr lang="en-US" sz="2000" b="1" dirty="0"/>
              <a:t>3 !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7783BC9A-E7F0-7C48-94C3-041949DE5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18" y="3328762"/>
            <a:ext cx="4786712" cy="26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9" grpId="0"/>
      <p:bldP spid="30" grpId="0"/>
      <p:bldP spid="25" grpId="0"/>
      <p:bldP spid="31" grpId="0"/>
      <p:bldP spid="37" grpId="1"/>
      <p:bldP spid="15" grpId="0" animBg="1"/>
      <p:bldP spid="17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stability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06BBDB8-9C23-794B-B06B-7CAD57E2436D}"/>
                  </a:ext>
                </a:extLst>
              </p:cNvPr>
              <p:cNvSpPr txBox="1"/>
              <p:nvPr/>
            </p:nvSpPr>
            <p:spPr>
              <a:xfrm>
                <a:off x="2423592" y="4693871"/>
                <a:ext cx="1643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06BBDB8-9C23-794B-B06B-7CAD57E24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4693871"/>
                <a:ext cx="16438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CA07C1-AFDE-6044-A6A1-AFE7D90FB79F}"/>
              </a:ext>
            </a:extLst>
          </p:cNvPr>
          <p:cNvSpPr txBox="1"/>
          <p:nvPr/>
        </p:nvSpPr>
        <p:spPr>
          <a:xfrm>
            <a:off x="2286468" y="5373216"/>
            <a:ext cx="19180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78CC5AF-16A5-304F-9AFD-64142A316CA3}"/>
                  </a:ext>
                </a:extLst>
              </p:cNvPr>
              <p:cNvSpPr txBox="1"/>
              <p:nvPr/>
            </p:nvSpPr>
            <p:spPr>
              <a:xfrm>
                <a:off x="8124596" y="4693870"/>
                <a:ext cx="1643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78CC5AF-16A5-304F-9AFD-64142A31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596" y="4693870"/>
                <a:ext cx="164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B4DF9B2-1503-8F4D-AEC5-07878B2F5E7A}"/>
              </a:ext>
            </a:extLst>
          </p:cNvPr>
          <p:cNvSpPr txBox="1"/>
          <p:nvPr/>
        </p:nvSpPr>
        <p:spPr>
          <a:xfrm>
            <a:off x="7987471" y="5421375"/>
            <a:ext cx="19180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accent2">
                    <a:lumMod val="75000"/>
                  </a:schemeClr>
                </a:solidFill>
              </a:rPr>
              <a:t>Unstable</a:t>
            </a:r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1EDFD2FF-89DD-0F4C-A927-915CC7470486}"/>
              </a:ext>
            </a:extLst>
          </p:cNvPr>
          <p:cNvSpPr/>
          <p:nvPr/>
        </p:nvSpPr>
        <p:spPr>
          <a:xfrm rot="10800000">
            <a:off x="2042195" y="-2227997"/>
            <a:ext cx="2406606" cy="6120680"/>
          </a:xfrm>
          <a:prstGeom prst="arc">
            <a:avLst>
              <a:gd name="adj1" fmla="val 13234167"/>
              <a:gd name="adj2" fmla="val 18437809"/>
            </a:avLst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C5428250-025F-3D4C-82BF-65D63BB1A22C}"/>
              </a:ext>
            </a:extLst>
          </p:cNvPr>
          <p:cNvSpPr/>
          <p:nvPr/>
        </p:nvSpPr>
        <p:spPr>
          <a:xfrm>
            <a:off x="7743201" y="1864362"/>
            <a:ext cx="2406606" cy="6120680"/>
          </a:xfrm>
          <a:prstGeom prst="arc">
            <a:avLst>
              <a:gd name="adj1" fmla="val 13234167"/>
              <a:gd name="adj2" fmla="val 18437809"/>
            </a:avLst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9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 in solids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8311B20-9485-5B47-9E2A-91A9720A61DF}"/>
              </a:ext>
            </a:extLst>
          </p:cNvPr>
          <p:cNvSpPr/>
          <p:nvPr/>
        </p:nvSpPr>
        <p:spPr>
          <a:xfrm>
            <a:off x="767408" y="2240868"/>
            <a:ext cx="324036" cy="3240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C6F7E414-869F-854B-8D0F-F3B52CEFC07C}"/>
              </a:ext>
            </a:extLst>
          </p:cNvPr>
          <p:cNvSpPr/>
          <p:nvPr/>
        </p:nvSpPr>
        <p:spPr>
          <a:xfrm>
            <a:off x="1631504" y="2240868"/>
            <a:ext cx="324036" cy="32403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4588C95B-B1EA-D849-8EEF-A96ED2599FFC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1091444" y="2402886"/>
            <a:ext cx="54006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21245FAB-7615-094E-B525-8EBEDC5C7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19" y="1628800"/>
            <a:ext cx="1885617" cy="178447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38F6E3D8-E6B2-884E-B802-EB17A6BA88F3}"/>
              </a:ext>
            </a:extLst>
          </p:cNvPr>
          <p:cNvGrpSpPr/>
          <p:nvPr/>
        </p:nvGrpSpPr>
        <p:grpSpPr>
          <a:xfrm>
            <a:off x="6023992" y="1672667"/>
            <a:ext cx="5400600" cy="1784474"/>
            <a:chOff x="6023992" y="2320739"/>
            <a:chExt cx="5400600" cy="1784474"/>
          </a:xfrm>
        </p:grpSpPr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6406E889-EB30-FD4E-9C19-F57A79EC10F3}"/>
                </a:ext>
              </a:extLst>
            </p:cNvPr>
            <p:cNvSpPr/>
            <p:nvPr/>
          </p:nvSpPr>
          <p:spPr>
            <a:xfrm>
              <a:off x="6023992" y="2888940"/>
              <a:ext cx="324036" cy="3240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91A1D211-80CE-A048-B75F-F0528C30F6FD}"/>
                </a:ext>
              </a:extLst>
            </p:cNvPr>
            <p:cNvSpPr/>
            <p:nvPr/>
          </p:nvSpPr>
          <p:spPr>
            <a:xfrm>
              <a:off x="6888088" y="2888940"/>
              <a:ext cx="324036" cy="324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AE907A5D-C2BB-074C-A867-C54F42B8D1C6}"/>
                </a:ext>
              </a:extLst>
            </p:cNvPr>
            <p:cNvCxnSpPr>
              <a:stCxn id="23" idx="6"/>
              <a:endCxn id="27" idx="2"/>
            </p:cNvCxnSpPr>
            <p:nvPr/>
          </p:nvCxnSpPr>
          <p:spPr>
            <a:xfrm>
              <a:off x="6348028" y="305095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3C81A0FC-36C5-3D4C-A30B-68DAACEF1EEE}"/>
                </a:ext>
              </a:extLst>
            </p:cNvPr>
            <p:cNvSpPr/>
            <p:nvPr/>
          </p:nvSpPr>
          <p:spPr>
            <a:xfrm>
              <a:off x="7752184" y="2888940"/>
              <a:ext cx="324036" cy="3240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DC10232B-ADA8-8548-BF84-A4EB618927EB}"/>
                </a:ext>
              </a:extLst>
            </p:cNvPr>
            <p:cNvSpPr/>
            <p:nvPr/>
          </p:nvSpPr>
          <p:spPr>
            <a:xfrm>
              <a:off x="8616280" y="2888940"/>
              <a:ext cx="324036" cy="324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CEFEA6E6-2883-9E48-B693-B73AFAA17C36}"/>
                </a:ext>
              </a:extLst>
            </p:cNvPr>
            <p:cNvCxnSpPr>
              <a:stCxn id="32" idx="6"/>
              <a:endCxn id="33" idx="2"/>
            </p:cNvCxnSpPr>
            <p:nvPr/>
          </p:nvCxnSpPr>
          <p:spPr>
            <a:xfrm>
              <a:off x="8076220" y="305095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DC912E6F-A944-254A-A4CF-17FB9160BF03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7212124" y="305095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908E095-97A0-334E-83C0-E62729E6F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8974" y="2320739"/>
              <a:ext cx="1885618" cy="1784474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DE9D8B60-1C57-BC45-B6E2-00B3EEEC9B82}"/>
              </a:ext>
            </a:extLst>
          </p:cNvPr>
          <p:cNvGrpSpPr/>
          <p:nvPr/>
        </p:nvGrpSpPr>
        <p:grpSpPr>
          <a:xfrm>
            <a:off x="1057736" y="4983816"/>
            <a:ext cx="5706634" cy="324036"/>
            <a:chOff x="911424" y="5409220"/>
            <a:chExt cx="5706634" cy="324036"/>
          </a:xfrm>
        </p:grpSpPr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FF670AAD-A06F-4547-99DB-6A85BE7E0535}"/>
                </a:ext>
              </a:extLst>
            </p:cNvPr>
            <p:cNvSpPr/>
            <p:nvPr/>
          </p:nvSpPr>
          <p:spPr>
            <a:xfrm>
              <a:off x="1451484" y="5409220"/>
              <a:ext cx="324036" cy="3240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95851282-C504-0A4A-846B-322134371133}"/>
                </a:ext>
              </a:extLst>
            </p:cNvPr>
            <p:cNvSpPr/>
            <p:nvPr/>
          </p:nvSpPr>
          <p:spPr>
            <a:xfrm>
              <a:off x="2315580" y="5409220"/>
              <a:ext cx="324036" cy="324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D71F554A-AB4D-B541-9503-3FEBA88E9541}"/>
                </a:ext>
              </a:extLst>
            </p:cNvPr>
            <p:cNvCxnSpPr>
              <a:stCxn id="42" idx="6"/>
              <a:endCxn id="43" idx="2"/>
            </p:cNvCxnSpPr>
            <p:nvPr/>
          </p:nvCxnSpPr>
          <p:spPr>
            <a:xfrm>
              <a:off x="1775520" y="557123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73ADB5B9-E4D6-2F4C-84F4-14CF6D491A99}"/>
                </a:ext>
              </a:extLst>
            </p:cNvPr>
            <p:cNvSpPr/>
            <p:nvPr/>
          </p:nvSpPr>
          <p:spPr>
            <a:xfrm>
              <a:off x="3179676" y="5409220"/>
              <a:ext cx="324036" cy="3240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A4FC56D5-87F5-6646-BB50-6817C802CAA6}"/>
                </a:ext>
              </a:extLst>
            </p:cNvPr>
            <p:cNvSpPr/>
            <p:nvPr/>
          </p:nvSpPr>
          <p:spPr>
            <a:xfrm>
              <a:off x="4043772" y="5409220"/>
              <a:ext cx="324036" cy="324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EB16FCC5-5E84-074C-9DA5-E09195CD21DF}"/>
                </a:ext>
              </a:extLst>
            </p:cNvPr>
            <p:cNvCxnSpPr>
              <a:stCxn id="45" idx="6"/>
              <a:endCxn id="46" idx="2"/>
            </p:cNvCxnSpPr>
            <p:nvPr/>
          </p:nvCxnSpPr>
          <p:spPr>
            <a:xfrm>
              <a:off x="3503712" y="557123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E36FE95B-AB3E-574C-B9A4-D52DDBDF4F90}"/>
                </a:ext>
              </a:extLst>
            </p:cNvPr>
            <p:cNvCxnSpPr>
              <a:cxnSpLocks/>
              <a:stCxn id="43" idx="6"/>
              <a:endCxn id="45" idx="2"/>
            </p:cNvCxnSpPr>
            <p:nvPr/>
          </p:nvCxnSpPr>
          <p:spPr>
            <a:xfrm>
              <a:off x="2639616" y="557123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61BA1329-50A6-A143-8A41-C7D8E081600D}"/>
                </a:ext>
              </a:extLst>
            </p:cNvPr>
            <p:cNvSpPr/>
            <p:nvPr/>
          </p:nvSpPr>
          <p:spPr>
            <a:xfrm>
              <a:off x="4907868" y="5409220"/>
              <a:ext cx="324036" cy="3240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473D6E71-0801-A942-AFEB-D8CF3EE6F522}"/>
                </a:ext>
              </a:extLst>
            </p:cNvPr>
            <p:cNvSpPr/>
            <p:nvPr/>
          </p:nvSpPr>
          <p:spPr>
            <a:xfrm>
              <a:off x="5771964" y="5409220"/>
              <a:ext cx="324036" cy="324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A0432FCF-0860-AF4C-885A-8BAC57CC5AAB}"/>
                </a:ext>
              </a:extLst>
            </p:cNvPr>
            <p:cNvCxnSpPr>
              <a:stCxn id="49" idx="6"/>
              <a:endCxn id="50" idx="2"/>
            </p:cNvCxnSpPr>
            <p:nvPr/>
          </p:nvCxnSpPr>
          <p:spPr>
            <a:xfrm>
              <a:off x="5231904" y="557123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C452AA9C-BE90-7B49-8B26-6BE660E60A1A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4367808" y="557123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0B7DE968-E118-5249-B787-82F8D90EF875}"/>
                </a:ext>
              </a:extLst>
            </p:cNvPr>
            <p:cNvCxnSpPr/>
            <p:nvPr/>
          </p:nvCxnSpPr>
          <p:spPr>
            <a:xfrm>
              <a:off x="911424" y="5571238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EAEB0333-B5AC-3247-A478-EE5EE5380A14}"/>
                </a:ext>
              </a:extLst>
            </p:cNvPr>
            <p:cNvCxnSpPr>
              <a:cxnSpLocks/>
              <a:stCxn id="50" idx="6"/>
            </p:cNvCxnSpPr>
            <p:nvPr/>
          </p:nvCxnSpPr>
          <p:spPr>
            <a:xfrm>
              <a:off x="6096000" y="5571238"/>
              <a:ext cx="522058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Immagine 35">
            <a:extLst>
              <a:ext uri="{FF2B5EF4-FFF2-40B4-BE49-F238E27FC236}">
                <a16:creationId xmlns:a16="http://schemas.microsoft.com/office/drawing/2014/main" id="{9282E105-D7A2-9648-9779-1358ABBBD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356" y="4232493"/>
            <a:ext cx="1885618" cy="1784474"/>
          </a:xfrm>
          <a:prstGeom prst="rect">
            <a:avLst/>
          </a:prstGeom>
        </p:spPr>
      </p:pic>
      <p:sp>
        <p:nvSpPr>
          <p:cNvPr id="7" name="Processo 6">
            <a:extLst>
              <a:ext uri="{FF2B5EF4-FFF2-40B4-BE49-F238E27FC236}">
                <a16:creationId xmlns:a16="http://schemas.microsoft.com/office/drawing/2014/main" id="{D6BB5BA4-43AA-1B42-9A88-9269E566C5AF}"/>
              </a:ext>
            </a:extLst>
          </p:cNvPr>
          <p:cNvSpPr/>
          <p:nvPr/>
        </p:nvSpPr>
        <p:spPr>
          <a:xfrm>
            <a:off x="8688288" y="4353699"/>
            <a:ext cx="1008112" cy="1667589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124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Phonon dispersion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A438322-CE6B-CA4B-BAE5-8D5F3597A1FC}"/>
              </a:ext>
            </a:extLst>
          </p:cNvPr>
          <p:cNvSpPr/>
          <p:nvPr/>
        </p:nvSpPr>
        <p:spPr>
          <a:xfrm>
            <a:off x="5855446" y="3319945"/>
            <a:ext cx="503753" cy="281513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CEFC6F-496F-B14B-8EAF-B5C1813F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598" y="3535969"/>
            <a:ext cx="5117451" cy="324105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E2BD211-39B4-5045-BD66-F2EE4033C0B7}"/>
              </a:ext>
            </a:extLst>
          </p:cNvPr>
          <p:cNvSpPr txBox="1"/>
          <p:nvPr/>
        </p:nvSpPr>
        <p:spPr>
          <a:xfrm>
            <a:off x="1531078" y="446590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C00000"/>
                </a:solidFill>
              </a:rPr>
              <a:t>Acoustic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12ABC4D-5EF2-FE44-8EC0-E63FEB521064}"/>
                  </a:ext>
                </a:extLst>
              </p:cNvPr>
              <p:cNvSpPr txBox="1"/>
              <p:nvPr/>
            </p:nvSpPr>
            <p:spPr>
              <a:xfrm>
                <a:off x="4545557" y="6237312"/>
                <a:ext cx="312352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12ABC4D-5EF2-FE44-8EC0-E63FEB521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557" y="6237312"/>
                <a:ext cx="3123529" cy="492443"/>
              </a:xfrm>
              <a:prstGeom prst="rect">
                <a:avLst/>
              </a:prstGeom>
              <a:blipFill>
                <a:blip r:embed="rId4"/>
                <a:stretch>
                  <a:fillRect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B09EB3F-4122-9346-929B-63C1D8A2D38B}"/>
              </a:ext>
            </a:extLst>
          </p:cNvPr>
          <p:cNvSpPr txBox="1"/>
          <p:nvPr/>
        </p:nvSpPr>
        <p:spPr>
          <a:xfrm>
            <a:off x="8329788" y="2598392"/>
            <a:ext cx="388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IR/Raman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1D6315D-3BA7-EA4E-A8E6-2B6767702794}"/>
              </a:ext>
            </a:extLst>
          </p:cNvPr>
          <p:cNvSpPr txBox="1"/>
          <p:nvPr/>
        </p:nvSpPr>
        <p:spPr>
          <a:xfrm>
            <a:off x="9776462" y="4465904"/>
            <a:ext cx="157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</a:rPr>
              <a:t>Optical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EEE8565-83D5-B240-9AFE-61BF70BBB5C4}"/>
              </a:ext>
            </a:extLst>
          </p:cNvPr>
          <p:cNvSpPr txBox="1"/>
          <p:nvPr/>
        </p:nvSpPr>
        <p:spPr>
          <a:xfrm>
            <a:off x="292234" y="2666913"/>
            <a:ext cx="580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Inelastic Neutron Scattering (INS)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94081AC-3F79-EF49-BC3B-8F0A3BB2A36B}"/>
              </a:ext>
            </a:extLst>
          </p:cNvPr>
          <p:cNvCxnSpPr>
            <a:cxnSpLocks/>
          </p:cNvCxnSpPr>
          <p:nvPr/>
        </p:nvCxnSpPr>
        <p:spPr>
          <a:xfrm>
            <a:off x="4745033" y="3259943"/>
            <a:ext cx="772908" cy="775295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D5412EA7-5808-F947-AC05-DF57A460F2AA}"/>
              </a:ext>
            </a:extLst>
          </p:cNvPr>
          <p:cNvCxnSpPr>
            <a:cxnSpLocks/>
          </p:cNvCxnSpPr>
          <p:nvPr/>
        </p:nvCxnSpPr>
        <p:spPr>
          <a:xfrm flipH="1">
            <a:off x="6235664" y="3070311"/>
            <a:ext cx="1984928" cy="748903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3410D3C7-55E5-BA40-B015-FB7625122D8B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6827401" y="4035238"/>
            <a:ext cx="2949061" cy="692276"/>
          </a:xfrm>
          <a:prstGeom prst="straightConnector1">
            <a:avLst/>
          </a:prstGeom>
          <a:ln w="38100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0AF75A02-8271-0846-94B7-ADE722E48C18}"/>
              </a:ext>
            </a:extLst>
          </p:cNvPr>
          <p:cNvCxnSpPr>
            <a:cxnSpLocks/>
          </p:cNvCxnSpPr>
          <p:nvPr/>
        </p:nvCxnSpPr>
        <p:spPr>
          <a:xfrm>
            <a:off x="3176831" y="4899937"/>
            <a:ext cx="2354429" cy="499269"/>
          </a:xfrm>
          <a:prstGeom prst="straightConnector1">
            <a:avLst/>
          </a:prstGeom>
          <a:ln w="381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E6C40CCB-CAD6-0148-B046-980E3AE3C4BA}"/>
              </a:ext>
            </a:extLst>
          </p:cNvPr>
          <p:cNvSpPr/>
          <p:nvPr/>
        </p:nvSpPr>
        <p:spPr>
          <a:xfrm>
            <a:off x="2168719" y="1150767"/>
            <a:ext cx="1008112" cy="11703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9A689906-00C6-8949-96F6-48408CCE5A7B}"/>
              </a:ext>
            </a:extLst>
          </p:cNvPr>
          <p:cNvSpPr/>
          <p:nvPr/>
        </p:nvSpPr>
        <p:spPr>
          <a:xfrm>
            <a:off x="4568640" y="1150766"/>
            <a:ext cx="1984928" cy="11703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58237A7-E71F-6844-902C-3E6B2B253146}"/>
                  </a:ext>
                </a:extLst>
              </p:cNvPr>
              <p:cNvSpPr txBox="1"/>
              <p:nvPr/>
            </p:nvSpPr>
            <p:spPr>
              <a:xfrm>
                <a:off x="1554050" y="1259478"/>
                <a:ext cx="9106542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0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IJ</m:t>
                              </m:r>
                            </m:sub>
                          </m:sSub>
                          <m:r>
                            <a:rPr lang="en-US" sz="2400" b="0" i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1" i="0" dirty="0" smtClean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b="1" i="0" dirty="0" smtClean="0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sup>
                              </m:sSup>
                            </m:e>
                          </m:nary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 dirty="0" smtClean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</m:d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 dirty="0" smtClean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58237A7-E71F-6844-902C-3E6B2B25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050" y="1259478"/>
                <a:ext cx="9106542" cy="1017394"/>
              </a:xfrm>
              <a:prstGeom prst="rect">
                <a:avLst/>
              </a:prstGeom>
              <a:blipFill>
                <a:blip r:embed="rId5"/>
                <a:stretch>
                  <a:fillRect t="-123457" b="-176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5DCAC00-8BA5-1149-95A7-286E7DBB3279}"/>
              </a:ext>
            </a:extLst>
          </p:cNvPr>
          <p:cNvSpPr txBox="1"/>
          <p:nvPr/>
        </p:nvSpPr>
        <p:spPr>
          <a:xfrm>
            <a:off x="442693" y="1389754"/>
            <a:ext cx="16208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sz="2400" b="0" dirty="0"/>
              <a:t>ynamical</a:t>
            </a:r>
          </a:p>
          <a:p>
            <a:pPr algn="ctr"/>
            <a:r>
              <a:rPr lang="en-US" sz="2400" dirty="0"/>
              <a:t>matrix</a:t>
            </a:r>
            <a:endParaRPr lang="en-US" sz="2400" b="0" dirty="0"/>
          </a:p>
        </p:txBody>
      </p: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F05E848E-949C-3E4F-AEE4-750928AF2E38}"/>
              </a:ext>
            </a:extLst>
          </p:cNvPr>
          <p:cNvGrpSpPr/>
          <p:nvPr/>
        </p:nvGrpSpPr>
        <p:grpSpPr>
          <a:xfrm>
            <a:off x="-384720" y="5494636"/>
            <a:ext cx="3978442" cy="575086"/>
            <a:chOff x="-240704" y="5494636"/>
            <a:chExt cx="3978442" cy="575086"/>
          </a:xfrm>
        </p:grpSpPr>
        <p:sp>
          <p:nvSpPr>
            <p:cNvPr id="79" name="Ovale 78">
              <a:extLst>
                <a:ext uri="{FF2B5EF4-FFF2-40B4-BE49-F238E27FC236}">
                  <a16:creationId xmlns:a16="http://schemas.microsoft.com/office/drawing/2014/main" id="{1CF57E66-CFC7-4643-9CFD-E9F19BBD8DB9}"/>
                </a:ext>
              </a:extLst>
            </p:cNvPr>
            <p:cNvSpPr/>
            <p:nvPr/>
          </p:nvSpPr>
          <p:spPr>
            <a:xfrm>
              <a:off x="299356" y="5494636"/>
              <a:ext cx="324036" cy="3240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80" name="Ovale 79">
              <a:extLst>
                <a:ext uri="{FF2B5EF4-FFF2-40B4-BE49-F238E27FC236}">
                  <a16:creationId xmlns:a16="http://schemas.microsoft.com/office/drawing/2014/main" id="{6AB502D9-B58A-E345-B816-7BC299169DC7}"/>
                </a:ext>
              </a:extLst>
            </p:cNvPr>
            <p:cNvSpPr/>
            <p:nvPr/>
          </p:nvSpPr>
          <p:spPr>
            <a:xfrm>
              <a:off x="1163452" y="5494636"/>
              <a:ext cx="324036" cy="324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B958963F-2D30-F041-98EC-25980B903F4E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23392" y="5656654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B6362469-41CA-CB43-96D6-089DDEC2D9A1}"/>
                </a:ext>
              </a:extLst>
            </p:cNvPr>
            <p:cNvSpPr/>
            <p:nvPr/>
          </p:nvSpPr>
          <p:spPr>
            <a:xfrm>
              <a:off x="2027548" y="5494636"/>
              <a:ext cx="324036" cy="3240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15620FD1-7B46-954F-A39D-4AF2F7E8D784}"/>
                </a:ext>
              </a:extLst>
            </p:cNvPr>
            <p:cNvSpPr/>
            <p:nvPr/>
          </p:nvSpPr>
          <p:spPr>
            <a:xfrm>
              <a:off x="2891644" y="5494636"/>
              <a:ext cx="324036" cy="324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3810C57F-773D-2A42-96FC-E577BA38A4C0}"/>
                </a:ext>
              </a:extLst>
            </p:cNvPr>
            <p:cNvCxnSpPr>
              <a:stCxn id="82" idx="6"/>
              <a:endCxn id="83" idx="2"/>
            </p:cNvCxnSpPr>
            <p:nvPr/>
          </p:nvCxnSpPr>
          <p:spPr>
            <a:xfrm>
              <a:off x="2351584" y="5656654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68031212-1FFA-E749-8D8D-54127A253B36}"/>
                </a:ext>
              </a:extLst>
            </p:cNvPr>
            <p:cNvCxnSpPr>
              <a:cxnSpLocks/>
              <a:stCxn id="80" idx="6"/>
              <a:endCxn id="82" idx="2"/>
            </p:cNvCxnSpPr>
            <p:nvPr/>
          </p:nvCxnSpPr>
          <p:spPr>
            <a:xfrm>
              <a:off x="1487488" y="5656654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F98B3560-7C7E-1941-9A56-6FAFEB885607}"/>
                </a:ext>
              </a:extLst>
            </p:cNvPr>
            <p:cNvCxnSpPr/>
            <p:nvPr/>
          </p:nvCxnSpPr>
          <p:spPr>
            <a:xfrm>
              <a:off x="-240704" y="5656654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672B99F2-9387-1946-8B02-AC0A2352D5DD}"/>
                </a:ext>
              </a:extLst>
            </p:cNvPr>
            <p:cNvCxnSpPr>
              <a:cxnSpLocks/>
            </p:cNvCxnSpPr>
            <p:nvPr/>
          </p:nvCxnSpPr>
          <p:spPr>
            <a:xfrm>
              <a:off x="3215680" y="5656654"/>
              <a:ext cx="522058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2 87">
              <a:extLst>
                <a:ext uri="{FF2B5EF4-FFF2-40B4-BE49-F238E27FC236}">
                  <a16:creationId xmlns:a16="http://schemas.microsoft.com/office/drawing/2014/main" id="{66978DC3-B52C-4E40-92BD-5274CECDE413}"/>
                </a:ext>
              </a:extLst>
            </p:cNvPr>
            <p:cNvCxnSpPr>
              <a:cxnSpLocks/>
            </p:cNvCxnSpPr>
            <p:nvPr/>
          </p:nvCxnSpPr>
          <p:spPr>
            <a:xfrm>
              <a:off x="413885" y="6069722"/>
              <a:ext cx="278002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2 91">
              <a:extLst>
                <a:ext uri="{FF2B5EF4-FFF2-40B4-BE49-F238E27FC236}">
                  <a16:creationId xmlns:a16="http://schemas.microsoft.com/office/drawing/2014/main" id="{98F06929-A5E3-624A-BDB1-5CE98C97FA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9486" y="6069722"/>
              <a:ext cx="422018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2 92">
              <a:extLst>
                <a:ext uri="{FF2B5EF4-FFF2-40B4-BE49-F238E27FC236}">
                  <a16:creationId xmlns:a16="http://schemas.microsoft.com/office/drawing/2014/main" id="{8CD2709C-0FE7-DE49-8539-7063CEE2BBC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073" y="6069722"/>
              <a:ext cx="278002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2 93">
              <a:extLst>
                <a:ext uri="{FF2B5EF4-FFF2-40B4-BE49-F238E27FC236}">
                  <a16:creationId xmlns:a16="http://schemas.microsoft.com/office/drawing/2014/main" id="{B8C27ABB-BE2B-D347-9EA2-39114CF9D705}"/>
                </a:ext>
              </a:extLst>
            </p:cNvPr>
            <p:cNvCxnSpPr>
              <a:cxnSpLocks/>
            </p:cNvCxnSpPr>
            <p:nvPr/>
          </p:nvCxnSpPr>
          <p:spPr>
            <a:xfrm>
              <a:off x="2981268" y="6069722"/>
              <a:ext cx="495441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4EA8F638-E350-3844-A078-D81E591C2C03}"/>
              </a:ext>
            </a:extLst>
          </p:cNvPr>
          <p:cNvGrpSpPr/>
          <p:nvPr/>
        </p:nvGrpSpPr>
        <p:grpSpPr>
          <a:xfrm>
            <a:off x="8616280" y="5494636"/>
            <a:ext cx="3978442" cy="575086"/>
            <a:chOff x="8910990" y="5494636"/>
            <a:chExt cx="3978442" cy="575086"/>
          </a:xfrm>
        </p:grpSpPr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09DD8D31-3EEC-9F4C-8910-A1CE086A4432}"/>
                </a:ext>
              </a:extLst>
            </p:cNvPr>
            <p:cNvSpPr/>
            <p:nvPr/>
          </p:nvSpPr>
          <p:spPr>
            <a:xfrm>
              <a:off x="9451050" y="5494636"/>
              <a:ext cx="324036" cy="3240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25C8894D-1933-AC48-A38E-04A3A22A418F}"/>
                </a:ext>
              </a:extLst>
            </p:cNvPr>
            <p:cNvSpPr/>
            <p:nvPr/>
          </p:nvSpPr>
          <p:spPr>
            <a:xfrm>
              <a:off x="10315146" y="5494636"/>
              <a:ext cx="324036" cy="324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EF5CEF3D-4B22-4142-937F-8D50374E576E}"/>
                </a:ext>
              </a:extLst>
            </p:cNvPr>
            <p:cNvCxnSpPr>
              <a:stCxn id="115" idx="6"/>
              <a:endCxn id="116" idx="2"/>
            </p:cNvCxnSpPr>
            <p:nvPr/>
          </p:nvCxnSpPr>
          <p:spPr>
            <a:xfrm>
              <a:off x="9775086" y="5656654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e 117">
              <a:extLst>
                <a:ext uri="{FF2B5EF4-FFF2-40B4-BE49-F238E27FC236}">
                  <a16:creationId xmlns:a16="http://schemas.microsoft.com/office/drawing/2014/main" id="{29B6F2E5-F4E3-6D49-B8F8-5D1C28A1CE11}"/>
                </a:ext>
              </a:extLst>
            </p:cNvPr>
            <p:cNvSpPr/>
            <p:nvPr/>
          </p:nvSpPr>
          <p:spPr>
            <a:xfrm>
              <a:off x="11179242" y="5494636"/>
              <a:ext cx="324036" cy="3240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19" name="Ovale 118">
              <a:extLst>
                <a:ext uri="{FF2B5EF4-FFF2-40B4-BE49-F238E27FC236}">
                  <a16:creationId xmlns:a16="http://schemas.microsoft.com/office/drawing/2014/main" id="{43768DD7-C848-7F43-AA19-12E45F351E8B}"/>
                </a:ext>
              </a:extLst>
            </p:cNvPr>
            <p:cNvSpPr/>
            <p:nvPr/>
          </p:nvSpPr>
          <p:spPr>
            <a:xfrm>
              <a:off x="12043338" y="5494636"/>
              <a:ext cx="324036" cy="324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406DF3CB-D9FA-D445-AF06-C2D0D79CB28A}"/>
                </a:ext>
              </a:extLst>
            </p:cNvPr>
            <p:cNvCxnSpPr>
              <a:stCxn id="118" idx="6"/>
              <a:endCxn id="119" idx="2"/>
            </p:cNvCxnSpPr>
            <p:nvPr/>
          </p:nvCxnSpPr>
          <p:spPr>
            <a:xfrm>
              <a:off x="11503278" y="5656654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ECB99DE3-4CAB-DD4C-9BFB-BBDD5D2CE160}"/>
                </a:ext>
              </a:extLst>
            </p:cNvPr>
            <p:cNvCxnSpPr>
              <a:cxnSpLocks/>
              <a:stCxn id="116" idx="6"/>
              <a:endCxn id="118" idx="2"/>
            </p:cNvCxnSpPr>
            <p:nvPr/>
          </p:nvCxnSpPr>
          <p:spPr>
            <a:xfrm>
              <a:off x="10639182" y="5656654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AF7A5A3C-861D-E244-8A79-4D3EB8B22F17}"/>
                </a:ext>
              </a:extLst>
            </p:cNvPr>
            <p:cNvCxnSpPr/>
            <p:nvPr/>
          </p:nvCxnSpPr>
          <p:spPr>
            <a:xfrm>
              <a:off x="8910990" y="5656654"/>
              <a:ext cx="5400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71AE5484-4829-D244-B0B6-3B244356B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374" y="5656654"/>
              <a:ext cx="522058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2 123">
              <a:extLst>
                <a:ext uri="{FF2B5EF4-FFF2-40B4-BE49-F238E27FC236}">
                  <a16:creationId xmlns:a16="http://schemas.microsoft.com/office/drawing/2014/main" id="{294947D9-DDFF-2146-A5D7-A37281EA65FC}"/>
                </a:ext>
              </a:extLst>
            </p:cNvPr>
            <p:cNvCxnSpPr>
              <a:cxnSpLocks/>
            </p:cNvCxnSpPr>
            <p:nvPr/>
          </p:nvCxnSpPr>
          <p:spPr>
            <a:xfrm>
              <a:off x="9565579" y="6069722"/>
              <a:ext cx="278002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2 124">
              <a:extLst>
                <a:ext uri="{FF2B5EF4-FFF2-40B4-BE49-F238E27FC236}">
                  <a16:creationId xmlns:a16="http://schemas.microsoft.com/office/drawing/2014/main" id="{30A5CDB9-B5A7-0145-85DD-6445AB296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7425" y="6069722"/>
              <a:ext cx="495441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2 125">
              <a:extLst>
                <a:ext uri="{FF2B5EF4-FFF2-40B4-BE49-F238E27FC236}">
                  <a16:creationId xmlns:a16="http://schemas.microsoft.com/office/drawing/2014/main" id="{354B5558-405A-1B41-BDFE-B340901085D2}"/>
                </a:ext>
              </a:extLst>
            </p:cNvPr>
            <p:cNvCxnSpPr>
              <a:cxnSpLocks/>
            </p:cNvCxnSpPr>
            <p:nvPr/>
          </p:nvCxnSpPr>
          <p:spPr>
            <a:xfrm>
              <a:off x="11323258" y="6069722"/>
              <a:ext cx="278002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2 126">
              <a:extLst>
                <a:ext uri="{FF2B5EF4-FFF2-40B4-BE49-F238E27FC236}">
                  <a16:creationId xmlns:a16="http://schemas.microsoft.com/office/drawing/2014/main" id="{76BFF5F2-F880-0E40-AC56-DC7FF97B8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5617" y="6069722"/>
              <a:ext cx="495441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151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7" grpId="0"/>
      <p:bldP spid="34" grpId="0"/>
      <p:bldP spid="35" grpId="0"/>
      <p:bldP spid="39" grpId="0"/>
      <p:bldP spid="40" grpId="0"/>
      <p:bldP spid="60" grpId="0" animBg="1"/>
      <p:bldP spid="64" grpId="0" animBg="1"/>
      <p:bldP spid="58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728C9-04C9-AF44-9F1A-45356AF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Si and Ge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0EA270-DBF6-DE4A-BC79-F4E993146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04" y="832343"/>
            <a:ext cx="7903627" cy="56376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4BBD6A-0F61-3949-A9D2-F406D9EDE1FE}"/>
              </a:ext>
            </a:extLst>
          </p:cNvPr>
          <p:cNvSpPr txBox="1"/>
          <p:nvPr/>
        </p:nvSpPr>
        <p:spPr>
          <a:xfrm>
            <a:off x="665058" y="6469943"/>
            <a:ext cx="1086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P. </a:t>
            </a:r>
            <a:r>
              <a:rPr lang="en-US" sz="1200" dirty="0" err="1"/>
              <a:t>Giannozzi</a:t>
            </a:r>
            <a:r>
              <a:rPr lang="en-US" sz="1200" dirty="0"/>
              <a:t> et al., Phys. Rev. B, 43, 9 (1991)</a:t>
            </a:r>
          </a:p>
        </p:txBody>
      </p:sp>
    </p:spTree>
    <p:extLst>
      <p:ext uri="{BB962C8B-B14F-4D97-AF65-F5344CB8AC3E}">
        <p14:creationId xmlns:p14="http://schemas.microsoft.com/office/powerpoint/2010/main" val="1253218685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Bremen">
  <a:themeElements>
    <a:clrScheme name="Benutzerdefiniert 105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872746"/>
      </a:accent1>
      <a:accent2>
        <a:srgbClr val="D51130"/>
      </a:accent2>
      <a:accent3>
        <a:srgbClr val="DE9BA7"/>
      </a:accent3>
      <a:accent4>
        <a:srgbClr val="1C356B"/>
      </a:accent4>
      <a:accent5>
        <a:srgbClr val="0D68B0"/>
      </a:accent5>
      <a:accent6>
        <a:srgbClr val="95B3D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HB_PowerPoint_2021-10-27.potx" id="{B167F9AD-0BE8-45FA-8670-8FAE54EF80FB}" vid="{255A810B-9D1F-467F-AE8B-7A64A0ED90A6}"/>
    </a:ext>
  </a:extLst>
</a:theme>
</file>

<file path=ppt/theme/theme2.xml><?xml version="1.0" encoding="utf-8"?>
<a:theme xmlns:a="http://schemas.openxmlformats.org/drawingml/2006/main" name="1_Universität Bremen">
  <a:themeElements>
    <a:clrScheme name="Benutzerdefiniert 105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872746"/>
      </a:accent1>
      <a:accent2>
        <a:srgbClr val="D51130"/>
      </a:accent2>
      <a:accent3>
        <a:srgbClr val="DE9BA7"/>
      </a:accent3>
      <a:accent4>
        <a:srgbClr val="1C356B"/>
      </a:accent4>
      <a:accent5>
        <a:srgbClr val="0D68B0"/>
      </a:accent5>
      <a:accent6>
        <a:srgbClr val="95B3D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HB_PowerPoint_2021-10-27.potx" id="{B167F9AD-0BE8-45FA-8670-8FAE54EF80FB}" vid="{255A810B-9D1F-467F-AE8B-7A64A0ED90A6}"/>
    </a:ext>
  </a:extLst>
</a:theme>
</file>

<file path=ppt/theme/theme3.xml><?xml version="1.0" encoding="utf-8"?>
<a:theme xmlns:a="http://schemas.openxmlformats.org/drawingml/2006/main" name="Office">
  <a:themeElements>
    <a:clrScheme name="Benutzerdefiniert 105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872746"/>
      </a:accent1>
      <a:accent2>
        <a:srgbClr val="D51130"/>
      </a:accent2>
      <a:accent3>
        <a:srgbClr val="DE9BA7"/>
      </a:accent3>
      <a:accent4>
        <a:srgbClr val="1C356B"/>
      </a:accent4>
      <a:accent5>
        <a:srgbClr val="0D68B0"/>
      </a:accent5>
      <a:accent6>
        <a:srgbClr val="95B3D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Benutzerdefiniert 105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872746"/>
      </a:accent1>
      <a:accent2>
        <a:srgbClr val="D51130"/>
      </a:accent2>
      <a:accent3>
        <a:srgbClr val="DE9BA7"/>
      </a:accent3>
      <a:accent4>
        <a:srgbClr val="1C356B"/>
      </a:accent4>
      <a:accent5>
        <a:srgbClr val="0D68B0"/>
      </a:accent5>
      <a:accent6>
        <a:srgbClr val="95B3D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UHB_PowerPoint_2021-10-27</Template>
  <TotalTime>24459</TotalTime>
  <Words>645</Words>
  <Application>Microsoft Macintosh PowerPoint</Application>
  <PresentationFormat>Widescreen</PresentationFormat>
  <Paragraphs>144</Paragraphs>
  <Slides>20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Helvetica</vt:lpstr>
      <vt:lpstr>Wingdings 3</vt:lpstr>
      <vt:lpstr>Universität Bremen</vt:lpstr>
      <vt:lpstr>1_Universität Bremen</vt:lpstr>
      <vt:lpstr>Vibrational modes and infrared spectra</vt:lpstr>
      <vt:lpstr>Presentazione standard di PowerPoint</vt:lpstr>
      <vt:lpstr>What E({R}) controls?</vt:lpstr>
      <vt:lpstr>The harmonic approximation</vt:lpstr>
      <vt:lpstr>Normal modes and vibrational frequencies</vt:lpstr>
      <vt:lpstr>Dynamical stability</vt:lpstr>
      <vt:lpstr>Vibration in solids</vt:lpstr>
      <vt:lpstr>Phonon dispersion</vt:lpstr>
      <vt:lpstr>Examples: Si and Ge</vt:lpstr>
      <vt:lpstr>How to compute phonons? </vt:lpstr>
      <vt:lpstr>Interaction with light</vt:lpstr>
      <vt:lpstr>Infrared absorption</vt:lpstr>
      <vt:lpstr>Examples: amorphous silica (SiO2)</vt:lpstr>
      <vt:lpstr>Nature of the interactions</vt:lpstr>
      <vt:lpstr>Long-wavelength vibrations in polar materials</vt:lpstr>
      <vt:lpstr>Example: GaAs and AlAs</vt:lpstr>
      <vt:lpstr>Summary</vt:lpstr>
      <vt:lpstr>Presentazione standard di PowerPoint</vt:lpstr>
      <vt:lpstr>How to compute infrared intensities?</vt:lpstr>
      <vt:lpstr>Long-wavelength vibrations in polar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Platz für optionalen Text 1</dc:title>
  <dc:creator>Windows-Benutzer</dc:creator>
  <cp:lastModifiedBy>Lorenzo Bastonero</cp:lastModifiedBy>
  <cp:revision>75</cp:revision>
  <dcterms:created xsi:type="dcterms:W3CDTF">2021-11-03T11:47:26Z</dcterms:created>
  <dcterms:modified xsi:type="dcterms:W3CDTF">2024-12-13T17:57:46Z</dcterms:modified>
</cp:coreProperties>
</file>